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gif" ContentType="image/gif"/>
  <Default Extension="vml" ContentType="application/vnd.openxmlformats-officedocument.vmlDrawing"/>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60"/>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317" r:id="rId62"/>
    <p:sldId id="318" r:id="rId63"/>
    <p:sldId id="322" r:id="rId64"/>
    <p:sldId id="320" r:id="rId65"/>
    <p:sldId id="321" r:id="rId66"/>
    <p:sldId id="323" r:id="rId67"/>
    <p:sldId id="324" r:id="rId68"/>
    <p:sldId id="325" r:id="rId69"/>
    <p:sldId id="326" r:id="rId70"/>
    <p:sldId id="327" r:id="rId71"/>
    <p:sldId id="328" r:id="rId72"/>
    <p:sldId id="329" r:id="rId73"/>
    <p:sldId id="330" r:id="rId74"/>
    <p:sldId id="331" r:id="rId75"/>
    <p:sldId id="332" r:id="rId76"/>
    <p:sldId id="333" r:id="rId77"/>
    <p:sldId id="334" r:id="rId78"/>
    <p:sldId id="355" r:id="rId79"/>
    <p:sldId id="335" r:id="rId80"/>
    <p:sldId id="336" r:id="rId81"/>
    <p:sldId id="337" r:id="rId82"/>
    <p:sldId id="338" r:id="rId83"/>
    <p:sldId id="339" r:id="rId84"/>
    <p:sldId id="340" r:id="rId85"/>
    <p:sldId id="386" r:id="rId86"/>
    <p:sldId id="341" r:id="rId87"/>
    <p:sldId id="384" r:id="rId88"/>
    <p:sldId id="387" r:id="rId89"/>
    <p:sldId id="390" r:id="rId90"/>
    <p:sldId id="418" r:id="rId91"/>
    <p:sldId id="391" r:id="rId92"/>
    <p:sldId id="417" r:id="rId93"/>
    <p:sldId id="394" r:id="rId94"/>
    <p:sldId id="392" r:id="rId95"/>
    <p:sldId id="342" r:id="rId96"/>
    <p:sldId id="343" r:id="rId97"/>
    <p:sldId id="344" r:id="rId98"/>
    <p:sldId id="345" r:id="rId99"/>
    <p:sldId id="346" r:id="rId100"/>
    <p:sldId id="347" r:id="rId101"/>
    <p:sldId id="348" r:id="rId102"/>
    <p:sldId id="349" r:id="rId103"/>
    <p:sldId id="350" r:id="rId104"/>
    <p:sldId id="351" r:id="rId105"/>
    <p:sldId id="398" r:id="rId106"/>
    <p:sldId id="352" r:id="rId107"/>
    <p:sldId id="353" r:id="rId108"/>
    <p:sldId id="354" r:id="rId109"/>
    <p:sldId id="356" r:id="rId110"/>
    <p:sldId id="357" r:id="rId111"/>
    <p:sldId id="359" r:id="rId112"/>
    <p:sldId id="358" r:id="rId113"/>
    <p:sldId id="360" r:id="rId114"/>
    <p:sldId id="361" r:id="rId115"/>
    <p:sldId id="362" r:id="rId116"/>
    <p:sldId id="363" r:id="rId117"/>
    <p:sldId id="364" r:id="rId118"/>
    <p:sldId id="366" r:id="rId119"/>
    <p:sldId id="365" r:id="rId120"/>
    <p:sldId id="367" r:id="rId121"/>
    <p:sldId id="369" r:id="rId122"/>
    <p:sldId id="370" r:id="rId123"/>
    <p:sldId id="371" r:id="rId124"/>
    <p:sldId id="372" r:id="rId125"/>
    <p:sldId id="368" r:id="rId126"/>
    <p:sldId id="373" r:id="rId127"/>
    <p:sldId id="374" r:id="rId128"/>
    <p:sldId id="397" r:id="rId129"/>
    <p:sldId id="375" r:id="rId130"/>
    <p:sldId id="376" r:id="rId131"/>
    <p:sldId id="377" r:id="rId132"/>
    <p:sldId id="378" r:id="rId133"/>
    <p:sldId id="379" r:id="rId134"/>
    <p:sldId id="380" r:id="rId135"/>
    <p:sldId id="401" r:id="rId136"/>
    <p:sldId id="381" r:id="rId137"/>
    <p:sldId id="382" r:id="rId138"/>
    <p:sldId id="419" r:id="rId139"/>
    <p:sldId id="393" r:id="rId140"/>
    <p:sldId id="383" r:id="rId141"/>
    <p:sldId id="388" r:id="rId142"/>
    <p:sldId id="385" r:id="rId143"/>
    <p:sldId id="405" r:id="rId144"/>
    <p:sldId id="415" r:id="rId145"/>
    <p:sldId id="389" r:id="rId146"/>
    <p:sldId id="395" r:id="rId147"/>
    <p:sldId id="396" r:id="rId148"/>
    <p:sldId id="399" r:id="rId149"/>
    <p:sldId id="400" r:id="rId150"/>
    <p:sldId id="402" r:id="rId151"/>
    <p:sldId id="403" r:id="rId152"/>
    <p:sldId id="404" r:id="rId153"/>
    <p:sldId id="406" r:id="rId154"/>
    <p:sldId id="407" r:id="rId155"/>
    <p:sldId id="408" r:id="rId156"/>
    <p:sldId id="410" r:id="rId157"/>
    <p:sldId id="411" r:id="rId158"/>
    <p:sldId id="416" r:id="rId159"/>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xmlns="">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xmlns=""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363" autoAdjust="0"/>
    <p:restoredTop sz="96417" autoAdjust="0"/>
  </p:normalViewPr>
  <p:slideViewPr>
    <p:cSldViewPr>
      <p:cViewPr>
        <p:scale>
          <a:sx n="50" d="100"/>
          <a:sy n="50" d="100"/>
        </p:scale>
        <p:origin x="-2064" y="-340"/>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38" Type="http://schemas.openxmlformats.org/officeDocument/2006/relationships/slide" Target="slides/slide137.xml"/><Relationship Id="rId154" Type="http://schemas.openxmlformats.org/officeDocument/2006/relationships/slide" Target="slides/slide153.xml"/><Relationship Id="rId159" Type="http://schemas.openxmlformats.org/officeDocument/2006/relationships/slide" Target="slides/slide158.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144" Type="http://schemas.openxmlformats.org/officeDocument/2006/relationships/slide" Target="slides/slide143.xml"/><Relationship Id="rId149" Type="http://schemas.openxmlformats.org/officeDocument/2006/relationships/slide" Target="slides/slide148.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60" Type="http://schemas.openxmlformats.org/officeDocument/2006/relationships/notesMaster" Target="notesMasters/notesMaster1.xml"/><Relationship Id="rId16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slide" Target="slides/slide138.xml"/><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slide" Target="slides/slide149.xml"/><Relationship Id="rId155" Type="http://schemas.openxmlformats.org/officeDocument/2006/relationships/slide" Target="slides/slide15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commentAuthors" Target="commentAuthor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30" Type="http://schemas.openxmlformats.org/officeDocument/2006/relationships/slide" Target="slides/slide129.xml"/><Relationship Id="rId135" Type="http://schemas.openxmlformats.org/officeDocument/2006/relationships/slide" Target="slides/slide134.xml"/><Relationship Id="rId143" Type="http://schemas.openxmlformats.org/officeDocument/2006/relationships/slide" Target="slides/slide142.xml"/><Relationship Id="rId148" Type="http://schemas.openxmlformats.org/officeDocument/2006/relationships/slide" Target="slides/slide147.xml"/><Relationship Id="rId151" Type="http://schemas.openxmlformats.org/officeDocument/2006/relationships/slide" Target="slides/slide150.xml"/><Relationship Id="rId156" Type="http://schemas.openxmlformats.org/officeDocument/2006/relationships/slide" Target="slides/slide155.xml"/><Relationship Id="rId16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slide" Target="slides/slide156.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viewProps" Target="viewProps.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3.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84.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41.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9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2018/6/19</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16</a:t>
            </a:fld>
            <a:endParaRPr kumimoji="1" lang="ja-JP" altLang="en-US"/>
          </a:p>
        </p:txBody>
      </p:sp>
    </p:spTree>
    <p:extLst>
      <p:ext uri="{BB962C8B-B14F-4D97-AF65-F5344CB8AC3E}">
        <p14:creationId xmlns:p14="http://schemas.microsoft.com/office/powerpoint/2010/main" val="282784002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153</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18</a:t>
            </a:fld>
            <a:endParaRPr kumimoji="1" lang="ja-JP" altLang="en-US"/>
          </a:p>
        </p:txBody>
      </p:sp>
    </p:spTree>
    <p:extLst>
      <p:ext uri="{BB962C8B-B14F-4D97-AF65-F5344CB8AC3E}">
        <p14:creationId xmlns:p14="http://schemas.microsoft.com/office/powerpoint/2010/main" val="25759485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89</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94</a:t>
            </a:fld>
            <a:endParaRPr kumimoji="1" lang="ja-JP" altLang="en-US"/>
          </a:p>
        </p:txBody>
      </p:sp>
    </p:spTree>
    <p:extLst>
      <p:ext uri="{BB962C8B-B14F-4D97-AF65-F5344CB8AC3E}">
        <p14:creationId xmlns:p14="http://schemas.microsoft.com/office/powerpoint/2010/main" val="3117578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96</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137</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142</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146</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2018/6/19</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2018/6/19</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2018/6/19</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2018/6/19</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2018/6/19</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2018/6/19</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116.png"/><Relationship Id="rId4" Type="http://schemas.openxmlformats.org/officeDocument/2006/relationships/image" Target="../media/image115.png"/></Relationships>
</file>

<file path=ppt/slides/_rels/slide102.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17.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3.xml.rels><?xml version="1.0" encoding="UTF-8" standalone="yes"?>
<Relationships xmlns="http://schemas.openxmlformats.org/package/2006/relationships"><Relationship Id="rId2" Type="http://schemas.openxmlformats.org/officeDocument/2006/relationships/image" Target="../media/image118.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6.xml.rels><?xml version="1.0" encoding="UTF-8" standalone="yes"?>
<Relationships xmlns="http://schemas.openxmlformats.org/package/2006/relationships"><Relationship Id="rId8" Type="http://schemas.openxmlformats.org/officeDocument/2006/relationships/image" Target="../media/image126.png"/><Relationship Id="rId3" Type="http://schemas.openxmlformats.org/officeDocument/2006/relationships/image" Target="../media/image121.png"/><Relationship Id="rId7" Type="http://schemas.openxmlformats.org/officeDocument/2006/relationships/image" Target="../media/image125.png"/><Relationship Id="rId2" Type="http://schemas.openxmlformats.org/officeDocument/2006/relationships/image" Target="../media/image120.png"/><Relationship Id="rId1" Type="http://schemas.openxmlformats.org/officeDocument/2006/relationships/slideLayout" Target="../slideLayouts/slideLayout7.xml"/><Relationship Id="rId6" Type="http://schemas.openxmlformats.org/officeDocument/2006/relationships/image" Target="../media/image124.png"/><Relationship Id="rId5" Type="http://schemas.openxmlformats.org/officeDocument/2006/relationships/image" Target="../media/image123.png"/><Relationship Id="rId4" Type="http://schemas.openxmlformats.org/officeDocument/2006/relationships/image" Target="../media/image122.png"/></Relationships>
</file>

<file path=ppt/slides/_rels/slide107.xml.rels><?xml version="1.0" encoding="UTF-8" standalone="yes"?>
<Relationships xmlns="http://schemas.openxmlformats.org/package/2006/relationships"><Relationship Id="rId3" Type="http://schemas.openxmlformats.org/officeDocument/2006/relationships/image" Target="../media/image128.jpeg"/><Relationship Id="rId2" Type="http://schemas.openxmlformats.org/officeDocument/2006/relationships/image" Target="../media/image127.png"/><Relationship Id="rId1" Type="http://schemas.openxmlformats.org/officeDocument/2006/relationships/slideLayout" Target="../slideLayouts/slideLayout7.xml"/><Relationship Id="rId4" Type="http://schemas.openxmlformats.org/officeDocument/2006/relationships/image" Target="../media/image129.png"/></Relationships>
</file>

<file path=ppt/slides/_rels/slide108.xml.rels><?xml version="1.0" encoding="UTF-8" standalone="yes"?>
<Relationships xmlns="http://schemas.openxmlformats.org/package/2006/relationships"><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jpe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33.jpe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34.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2" Type="http://schemas.openxmlformats.org/officeDocument/2006/relationships/image" Target="../media/image135.png"/><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7.png"/><Relationship Id="rId2" Type="http://schemas.openxmlformats.org/officeDocument/2006/relationships/image" Target="../media/image136.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2" Type="http://schemas.openxmlformats.org/officeDocument/2006/relationships/image" Target="../media/image140.tiff"/><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3" Type="http://schemas.openxmlformats.org/officeDocument/2006/relationships/image" Target="../media/image142.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41.wmf"/><Relationship Id="rId4" Type="http://schemas.openxmlformats.org/officeDocument/2006/relationships/oleObject" Target="../embeddings/oleObject1.bin"/></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3" Type="http://schemas.openxmlformats.org/officeDocument/2006/relationships/image" Target="../media/image144.png"/><Relationship Id="rId2" Type="http://schemas.openxmlformats.org/officeDocument/2006/relationships/image" Target="../media/image143.png"/><Relationship Id="rId1" Type="http://schemas.openxmlformats.org/officeDocument/2006/relationships/slideLayout" Target="../slideLayouts/slideLayout7.xml"/><Relationship Id="rId4" Type="http://schemas.openxmlformats.org/officeDocument/2006/relationships/image" Target="../media/image145.png"/></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3" Type="http://schemas.openxmlformats.org/officeDocument/2006/relationships/image" Target="../media/image147.png"/><Relationship Id="rId2" Type="http://schemas.openxmlformats.org/officeDocument/2006/relationships/image" Target="../media/image146.pn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52.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51.png"/><Relationship Id="rId5" Type="http://schemas.openxmlformats.org/officeDocument/2006/relationships/image" Target="../media/image149.png"/><Relationship Id="rId4" Type="http://schemas.openxmlformats.org/officeDocument/2006/relationships/hyperlink" Target="https://www.analyticsvidhya.com/blog/2017/09/understaing-support-vector-machine-example-code/" TargetMode="External"/></Relationships>
</file>

<file path=ppt/slides/_rels/slide128.xml.rels><?xml version="1.0" encoding="UTF-8" standalone="yes"?>
<Relationships xmlns="http://schemas.openxmlformats.org/package/2006/relationships"><Relationship Id="rId2" Type="http://schemas.openxmlformats.org/officeDocument/2006/relationships/image" Target="../media/image153.png"/><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54.tiff"/><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55.jpe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2" Type="http://schemas.openxmlformats.org/officeDocument/2006/relationships/image" Target="../media/image156.png"/><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158.png"/><Relationship Id="rId2" Type="http://schemas.openxmlformats.org/officeDocument/2006/relationships/image" Target="../media/image157.gif"/><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9.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2" Type="http://schemas.openxmlformats.org/officeDocument/2006/relationships/image" Target="../media/image160.png"/><Relationship Id="rId1" Type="http://schemas.openxmlformats.org/officeDocument/2006/relationships/slideLayout" Target="../slideLayouts/slideLayout7.xml"/></Relationships>
</file>

<file path=ppt/slides/_rels/slide136.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 Id="rId5" Type="http://schemas.openxmlformats.org/officeDocument/2006/relationships/image" Target="../media/image164.png"/><Relationship Id="rId4" Type="http://schemas.openxmlformats.org/officeDocument/2006/relationships/image" Target="../media/image163.png"/></Relationships>
</file>

<file path=ppt/slides/_rels/slide137.xml.rels><?xml version="1.0" encoding="UTF-8" standalone="yes"?>
<Relationships xmlns="http://schemas.openxmlformats.org/package/2006/relationships"><Relationship Id="rId3" Type="http://schemas.openxmlformats.org/officeDocument/2006/relationships/image" Target="../media/image165.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8.xml.rels><?xml version="1.0" encoding="UTF-8" standalone="yes"?>
<Relationships xmlns="http://schemas.openxmlformats.org/package/2006/relationships"><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8.png"/><Relationship Id="rId2" Type="http://schemas.openxmlformats.org/officeDocument/2006/relationships/image" Target="../media/image167.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2" Type="http://schemas.openxmlformats.org/officeDocument/2006/relationships/image" Target="../media/image169.tiff"/><Relationship Id="rId1" Type="http://schemas.openxmlformats.org/officeDocument/2006/relationships/slideLayout" Target="../slideLayouts/slideLayout7.xml"/></Relationships>
</file>

<file path=ppt/slides/_rels/slide141.xml.rels><?xml version="1.0" encoding="UTF-8" standalone="yes"?>
<Relationships xmlns="http://schemas.openxmlformats.org/package/2006/relationships"><Relationship Id="rId3" Type="http://schemas.openxmlformats.org/officeDocument/2006/relationships/image" Target="../media/image171.png"/><Relationship Id="rId2" Type="http://schemas.openxmlformats.org/officeDocument/2006/relationships/image" Target="../media/image170.png"/><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3" Type="http://schemas.openxmlformats.org/officeDocument/2006/relationships/image" Target="../media/image17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173.png"/></Relationships>
</file>

<file path=ppt/slides/_rels/slide143.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75.png"/><Relationship Id="rId2" Type="http://schemas.openxmlformats.org/officeDocument/2006/relationships/image" Target="../media/image174.png"/><Relationship Id="rId1" Type="http://schemas.openxmlformats.org/officeDocument/2006/relationships/slideLayout" Target="../slideLayouts/slideLayout7.xml"/></Relationships>
</file>

<file path=ppt/slides/_rels/slide145.xml.rels><?xml version="1.0" encoding="UTF-8" standalone="yes"?>
<Relationships xmlns="http://schemas.openxmlformats.org/package/2006/relationships"><Relationship Id="rId3" Type="http://schemas.openxmlformats.org/officeDocument/2006/relationships/image" Target="../media/image177.png"/><Relationship Id="rId2" Type="http://schemas.openxmlformats.org/officeDocument/2006/relationships/image" Target="../media/image176.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3" Type="http://schemas.openxmlformats.org/officeDocument/2006/relationships/image" Target="../media/image178.png"/><Relationship Id="rId7" Type="http://schemas.openxmlformats.org/officeDocument/2006/relationships/image" Target="../media/image182.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181.png"/><Relationship Id="rId5" Type="http://schemas.openxmlformats.org/officeDocument/2006/relationships/image" Target="../media/image180.png"/><Relationship Id="rId4" Type="http://schemas.openxmlformats.org/officeDocument/2006/relationships/image" Target="../media/image179.png"/></Relationships>
</file>

<file path=ppt/slides/_rels/slide147.xml.rels><?xml version="1.0" encoding="UTF-8" standalone="yes"?>
<Relationships xmlns="http://schemas.openxmlformats.org/package/2006/relationships"><Relationship Id="rId3" Type="http://schemas.openxmlformats.org/officeDocument/2006/relationships/image" Target="../media/image184.png"/><Relationship Id="rId2" Type="http://schemas.openxmlformats.org/officeDocument/2006/relationships/image" Target="../media/image183.png"/><Relationship Id="rId1" Type="http://schemas.openxmlformats.org/officeDocument/2006/relationships/slideLayout" Target="../slideLayouts/slideLayout7.xml"/></Relationships>
</file>

<file path=ppt/slides/_rels/slide148.xml.rels><?xml version="1.0" encoding="UTF-8" standalone="yes"?>
<Relationships xmlns="http://schemas.openxmlformats.org/package/2006/relationships"><Relationship Id="rId2" Type="http://schemas.openxmlformats.org/officeDocument/2006/relationships/image" Target="../media/image185.jpeg"/><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87.png"/></Relationships>
</file>

<file path=ppt/slides/_rels/slide15.xml.rels><?xml version="1.0" encoding="UTF-8" standalone="yes"?>
<Relationships xmlns="http://schemas.openxmlformats.org/package/2006/relationships"><Relationship Id="rId3" Type="http://schemas.openxmlformats.org/officeDocument/2006/relationships/image" Target="../media/image11.gif"/><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image" Target="../media/image18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3.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189.png"/></Relationships>
</file>

<file path=ppt/slides/_rels/slide154.xml.rels><?xml version="1.0" encoding="UTF-8" standalone="yes"?>
<Relationships xmlns="http://schemas.openxmlformats.org/package/2006/relationships"><Relationship Id="rId3" Type="http://schemas.openxmlformats.org/officeDocument/2006/relationships/image" Target="../media/image191.png"/><Relationship Id="rId2" Type="http://schemas.openxmlformats.org/officeDocument/2006/relationships/image" Target="../media/image190.png"/><Relationship Id="rId1" Type="http://schemas.openxmlformats.org/officeDocument/2006/relationships/slideLayout" Target="../slideLayouts/slideLayout7.xml"/><Relationship Id="rId5" Type="http://schemas.openxmlformats.org/officeDocument/2006/relationships/image" Target="../media/image193.png"/><Relationship Id="rId4" Type="http://schemas.openxmlformats.org/officeDocument/2006/relationships/image" Target="../media/image192.png"/></Relationships>
</file>

<file path=ppt/slides/_rels/slide155.xml.rels><?xml version="1.0" encoding="UTF-8" standalone="yes"?>
<Relationships xmlns="http://schemas.openxmlformats.org/package/2006/relationships"><Relationship Id="rId3" Type="http://schemas.openxmlformats.org/officeDocument/2006/relationships/package" Target="../embeddings/Microsoft_Excel_Worksheet3.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94.emf"/></Relationships>
</file>

<file path=ppt/slides/_rels/slide156.xml.rels><?xml version="1.0" encoding="UTF-8" standalone="yes"?>
<Relationships xmlns="http://schemas.openxmlformats.org/package/2006/relationships"><Relationship Id="rId3" Type="http://schemas.openxmlformats.org/officeDocument/2006/relationships/image" Target="../media/image196.png"/><Relationship Id="rId2" Type="http://schemas.openxmlformats.org/officeDocument/2006/relationships/image" Target="../media/image195.png"/><Relationship Id="rId1" Type="http://schemas.openxmlformats.org/officeDocument/2006/relationships/slideLayout" Target="../slideLayouts/slideLayout7.xml"/></Relationships>
</file>

<file path=ppt/slides/_rels/slide15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8.xml.rels><?xml version="1.0" encoding="UTF-8" standalone="yes"?>
<Relationships xmlns="http://schemas.openxmlformats.org/package/2006/relationships"><Relationship Id="rId3" Type="http://schemas.openxmlformats.org/officeDocument/2006/relationships/image" Target="../media/image198.png"/><Relationship Id="rId2" Type="http://schemas.openxmlformats.org/officeDocument/2006/relationships/image" Target="../media/image197.png"/><Relationship Id="rId1" Type="http://schemas.openxmlformats.org/officeDocument/2006/relationships/slideLayout" Target="../slideLayouts/slideLayout7.xml"/><Relationship Id="rId4" Type="http://schemas.openxmlformats.org/officeDocument/2006/relationships/image" Target="../media/image199.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7" Type="http://schemas.openxmlformats.org/officeDocument/2006/relationships/hyperlink" Target="https://security.stackexchange.com/questions/20803/how-does-ssl-tls-work" TargetMode="External"/><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5bwhat%20is%5dSSL&amp;TSL.pdf" TargetMode="External"/><Relationship Id="rId5" Type="http://schemas.openxmlformats.org/officeDocument/2006/relationships/image" Target="../media/image14.png"/><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jpeg"/><Relationship Id="rId1" Type="http://schemas.openxmlformats.org/officeDocument/2006/relationships/slideLayout" Target="../slideLayouts/slideLayout7.xml"/><Relationship Id="rId4" Type="http://schemas.openxmlformats.org/officeDocument/2006/relationships/image" Target="../media/image17.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22.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4.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7.jpe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1.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3.emf"/></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4.png"/><Relationship Id="rId1" Type="http://schemas.openxmlformats.org/officeDocument/2006/relationships/slideLayout" Target="../slideLayouts/slideLayout7.xml"/><Relationship Id="rId4" Type="http://schemas.openxmlformats.org/officeDocument/2006/relationships/image" Target="../media/image36.jpeg"/></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5.gif"/><Relationship Id="rId2" Type="http://schemas.openxmlformats.org/officeDocument/2006/relationships/image" Target="../media/image44.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9.png"/><Relationship Id="rId1" Type="http://schemas.openxmlformats.org/officeDocument/2006/relationships/slideLayout" Target="../slideLayouts/slideLayout7.xml"/><Relationship Id="rId4" Type="http://schemas.openxmlformats.org/officeDocument/2006/relationships/image" Target="../media/image50.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7.xml"/><Relationship Id="rId6" Type="http://schemas.openxmlformats.org/officeDocument/2006/relationships/image" Target="../media/image62.gif"/><Relationship Id="rId5" Type="http://schemas.openxmlformats.org/officeDocument/2006/relationships/image" Target="../media/image61.gif"/><Relationship Id="rId4" Type="http://schemas.openxmlformats.org/officeDocument/2006/relationships/image" Target="../media/image60.jpeg"/></Relationships>
</file>

<file path=ppt/slides/_rels/slide66.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63.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71.gif"/><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7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76.png"/><Relationship Id="rId1" Type="http://schemas.openxmlformats.org/officeDocument/2006/relationships/slideLayout" Target="../slideLayouts/slideLayout7.xml"/><Relationship Id="rId4" Type="http://schemas.openxmlformats.org/officeDocument/2006/relationships/image" Target="../media/image78.emf"/></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8" Type="http://schemas.openxmlformats.org/officeDocument/2006/relationships/image" Target="../media/image88.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7.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6.png"/><Relationship Id="rId5" Type="http://schemas.openxmlformats.org/officeDocument/2006/relationships/image" Target="../media/image85.png"/><Relationship Id="rId4" Type="http://schemas.openxmlformats.org/officeDocument/2006/relationships/image" Target="../media/image84.emf"/><Relationship Id="rId9" Type="http://schemas.openxmlformats.org/officeDocument/2006/relationships/image" Target="../media/image89.tiff"/></Relationships>
</file>

<file path=ppt/slides/_rels/slide8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91.png"/></Relationships>
</file>

<file path=ppt/slides/_rels/slide8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8" Type="http://schemas.openxmlformats.org/officeDocument/2006/relationships/image" Target="../media/image97.png"/><Relationship Id="rId3" Type="http://schemas.openxmlformats.org/officeDocument/2006/relationships/image" Target="../media/image93.png"/><Relationship Id="rId7" Type="http://schemas.openxmlformats.org/officeDocument/2006/relationships/image" Target="../media/image96.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95.png"/><Relationship Id="rId4" Type="http://schemas.openxmlformats.org/officeDocument/2006/relationships/image" Target="../media/image94.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3" Type="http://schemas.openxmlformats.org/officeDocument/2006/relationships/image" Target="../media/image99.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03.gif"/><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106.png"/><Relationship Id="rId4" Type="http://schemas.openxmlformats.org/officeDocument/2006/relationships/image" Target="../media/image105.png"/></Relationships>
</file>

<file path=ppt/slides/_rels/slide9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6.xml"/><Relationship Id="rId1" Type="http://schemas.openxmlformats.org/officeDocument/2006/relationships/slideLayout" Target="../slideLayouts/slideLayout7.xml"/><Relationship Id="rId4" Type="http://schemas.openxmlformats.org/officeDocument/2006/relationships/image" Target="../media/image109.png"/></Relationships>
</file>

<file path=ppt/slides/_rels/slide97.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image" Target="../media/image11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xmlns=""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xmlns=""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xmlns=""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xmlns=""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xmlns=""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xmlns=""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xmlns=""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xmlns=""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xmlns=""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xmlns=""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xmlns=""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xmlns=""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xmlns=""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xmlns=""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xmlns=""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xmlns=""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xmlns=""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xmlns=""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xmlns=""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xmlns=""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xmlns=""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xmlns=""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xmlns=""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xmlns=""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xmlns=""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xmlns=""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xmlns=""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xmlns=""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xmlns=""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xmlns=""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xmlns=""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xmlns=""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xmlns=""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xmlns=""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xmlns=""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xmlns=""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xmlns=""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xmlns=""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xmlns=""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xmlns=""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xmlns=""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xmlns=""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xmlns=""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xmlns=""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xmlns=""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xmlns=""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xmlns=""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10097"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xmlns=""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xmlns=""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xmlns=""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xmlns=""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xmlns=""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xmlns=""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xmlns=""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xmlns=""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xmlns=""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xmlns=""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xmlns=""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xmlns=""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xmlns=""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xmlns=""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xmlns=""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xmlns=""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xmlns=""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xmlns=""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xmlns="" val="20000"/>
                    </a:ext>
                  </a:extLst>
                </a:gridCol>
                <a:gridCol w="3328080">
                  <a:extLst>
                    <a:ext uri="{9D8B030D-6E8A-4147-A177-3AD203B41FA5}">
                      <a16:colId xmlns:a16="http://schemas.microsoft.com/office/drawing/2014/main" xmlns=""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xmlns=""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xmlns=""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xmlns=""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xmlns=""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xmlns=""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xmlns=""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xmlns=""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xmlns=""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xmlns=""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xmlns=""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xmlns=""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dirty="0"/>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031325"/>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p:txBody>
      </p:sp>
      <p:sp>
        <p:nvSpPr>
          <p:cNvPr id="9" name="Rectangle 1">
            <a:extLst>
              <a:ext uri="{FF2B5EF4-FFF2-40B4-BE49-F238E27FC236}">
                <a16:creationId xmlns:a16="http://schemas.microsoft.com/office/drawing/2014/main" xmlns=""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FF0000"/>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p>
        </p:txBody>
      </p:sp>
      <p:sp>
        <p:nvSpPr>
          <p:cNvPr id="6" name="TextBox 5">
            <a:extLst>
              <a:ext uri="{FF2B5EF4-FFF2-40B4-BE49-F238E27FC236}">
                <a16:creationId xmlns:a16="http://schemas.microsoft.com/office/drawing/2014/main" xmlns="" id="{6F81218E-0B92-4E77-86F0-5FE155911EA7}"/>
              </a:ext>
            </a:extLst>
          </p:cNvPr>
          <p:cNvSpPr txBox="1"/>
          <p:nvPr/>
        </p:nvSpPr>
        <p:spPr>
          <a:xfrm>
            <a:off x="6888608" y="8172400"/>
            <a:ext cx="6981626" cy="4524315"/>
          </a:xfrm>
          <a:prstGeom prst="rect">
            <a:avLst/>
          </a:prstGeom>
          <a:noFill/>
        </p:spPr>
        <p:txBody>
          <a:bodyPr wrap="square" rtlCol="0">
            <a:spAutoFit/>
          </a:bodyPr>
          <a:lstStyle/>
          <a:p>
            <a:r>
              <a:rPr lang="en-US" b="1" dirty="0">
                <a:solidFill>
                  <a:srgbClr val="FF0000"/>
                </a:solidFill>
              </a:rPr>
              <a:t>Live lock</a:t>
            </a:r>
            <a:r>
              <a:rPr lang="en-US" dirty="0"/>
              <a:t>:</a:t>
            </a:r>
          </a:p>
          <a:p>
            <a:pPr marL="285750" indent="-285750" fontAlgn="base">
              <a:buFont typeface="Arial" panose="020B0604020202020204" pitchFamily="34" charset="0"/>
              <a:buChar char="•"/>
            </a:pPr>
            <a:r>
              <a:rPr lang="en-US" dirty="0"/>
              <a:t>A </a:t>
            </a:r>
            <a:r>
              <a:rPr lang="en-US" b="1" dirty="0" err="1"/>
              <a:t>livelock</a:t>
            </a:r>
            <a:r>
              <a:rPr lang="en-US" dirty="0"/>
              <a:t> is similar to a deadlock, except that the states of the processes involved in the </a:t>
            </a:r>
            <a:r>
              <a:rPr lang="en-US" dirty="0" err="1"/>
              <a:t>livelock</a:t>
            </a:r>
            <a:r>
              <a:rPr lang="en-US" dirty="0"/>
              <a:t> constantly change with regard to one another, none progressing. </a:t>
            </a:r>
            <a:r>
              <a:rPr lang="en-US" dirty="0" err="1"/>
              <a:t>Livelock</a:t>
            </a:r>
            <a:r>
              <a:rPr lang="en-US" dirty="0"/>
              <a:t> is a special case of resource </a:t>
            </a:r>
            <a:r>
              <a:rPr lang="en-US" b="1" dirty="0">
                <a:solidFill>
                  <a:srgbClr val="FF0000"/>
                </a:solidFill>
              </a:rPr>
              <a:t>starvation</a:t>
            </a:r>
            <a:r>
              <a:rPr lang="en-US" dirty="0"/>
              <a:t>; the general definition only states that a specific process is not progressing.</a:t>
            </a:r>
          </a:p>
          <a:p>
            <a:pPr marL="742950" lvl="1" indent="-285750" fontAlgn="base">
              <a:buFont typeface="Arial" panose="020B0604020202020204" pitchFamily="34" charset="0"/>
              <a:buChar char="•"/>
            </a:pPr>
            <a:r>
              <a:rPr lang="en-US" dirty="0"/>
              <a:t>A real-world example of </a:t>
            </a:r>
            <a:r>
              <a:rPr lang="en-US" dirty="0" err="1"/>
              <a:t>livelock</a:t>
            </a:r>
            <a:r>
              <a:rPr lang="en-US" dirty="0"/>
              <a:t> occurs when two people meet in a narrow corridor, and each tries to be polite by moving aside to let the other pass, but they end up swaying from side to side without making any progress because they both repeatedly move the same way at the same time.</a:t>
            </a:r>
          </a:p>
          <a:p>
            <a:pPr marL="285750" indent="-285750" fontAlgn="base">
              <a:buFont typeface="Arial" panose="020B0604020202020204" pitchFamily="34" charset="0"/>
              <a:buChar char="•"/>
            </a:pPr>
            <a:r>
              <a:rPr lang="en-US" dirty="0" err="1"/>
              <a:t>Livelock</a:t>
            </a:r>
            <a:r>
              <a:rPr lang="en-US" dirty="0"/>
              <a:t> is a risk with some algorithms that detect and recover from deadlock. If more than one process takes action, the deadlock detection algorithm can be repeatedly triggered. This can be avoided by </a:t>
            </a:r>
            <a:r>
              <a:rPr lang="en-US" b="1" u="sng" dirty="0"/>
              <a:t>ensuring that only one process (chosen randomly or by priority) takes action</a:t>
            </a:r>
            <a:r>
              <a:rPr lang="en-US" dirty="0"/>
              <a:t>.</a:t>
            </a:r>
          </a:p>
        </p:txBody>
      </p:sp>
      <p:sp>
        <p:nvSpPr>
          <p:cNvPr id="7" name="Rectangle 6">
            <a:extLst>
              <a:ext uri="{FF2B5EF4-FFF2-40B4-BE49-F238E27FC236}">
                <a16:creationId xmlns:a16="http://schemas.microsoft.com/office/drawing/2014/main" xmlns="" id="{A1422A87-4FAB-4AA2-8324-CDDA4FB9CE9A}"/>
              </a:ext>
            </a:extLst>
          </p:cNvPr>
          <p:cNvSpPr/>
          <p:nvPr/>
        </p:nvSpPr>
        <p:spPr>
          <a:xfrm>
            <a:off x="7065404" y="12909276"/>
            <a:ext cx="6677980" cy="1200329"/>
          </a:xfrm>
          <a:prstGeom prst="rect">
            <a:avLst/>
          </a:prstGeom>
        </p:spPr>
        <p:txBody>
          <a:bodyPr wrap="square">
            <a:spAutoFit/>
          </a:bodyPr>
          <a:lstStyle/>
          <a:p>
            <a:r>
              <a:rPr lang="en-US" dirty="0"/>
              <a:t>(In computer science, </a:t>
            </a:r>
            <a:r>
              <a:rPr lang="en-US" b="1" dirty="0">
                <a:solidFill>
                  <a:srgbClr val="FF0000"/>
                </a:solidFill>
              </a:rPr>
              <a:t>starvation</a:t>
            </a:r>
            <a:r>
              <a:rPr lang="en-US" dirty="0"/>
              <a:t> is a problem encountered in concurrent computing where a process is perpetually denied necessary resources to process its work.) cause can be errors in scheduling and mutex, resource leak, DoS attack.</a:t>
            </a:r>
          </a:p>
        </p:txBody>
      </p:sp>
      <p:sp>
        <p:nvSpPr>
          <p:cNvPr id="10" name="テキスト ボックス 9"/>
          <p:cNvSpPr txBox="1"/>
          <p:nvPr/>
        </p:nvSpPr>
        <p:spPr>
          <a:xfrm>
            <a:off x="11061848" y="827584"/>
            <a:ext cx="2759282" cy="923330"/>
          </a:xfrm>
          <a:prstGeom prst="rect">
            <a:avLst/>
          </a:prstGeom>
          <a:noFill/>
        </p:spPr>
        <p:txBody>
          <a:bodyPr wrap="none" rtlCol="0">
            <a:spAutoFit/>
          </a:bodyPr>
          <a:lstStyle/>
          <a:p>
            <a:r>
              <a:rPr kumimoji="1" lang="en-US" altLang="ja-JP" dirty="0"/>
              <a:t>C</a:t>
            </a:r>
            <a:r>
              <a:rPr kumimoji="1" lang="zh-CN" altLang="en-US" dirty="0"/>
              <a:t>的</a:t>
            </a:r>
            <a:r>
              <a:rPr kumimoji="1" lang="en-US" altLang="zh-CN" dirty="0"/>
              <a:t>semaphore API</a:t>
            </a:r>
            <a:r>
              <a:rPr lang="zh-CN" altLang="en-US" dirty="0"/>
              <a:t>以下</a:t>
            </a:r>
            <a:endParaRPr kumimoji="1" lang="en-US" altLang="ja-JP" dirty="0"/>
          </a:p>
          <a:p>
            <a:r>
              <a:rPr kumimoji="1" lang="en-US" altLang="ja-JP" dirty="0" err="1"/>
              <a:t>int</a:t>
            </a:r>
            <a:r>
              <a:rPr kumimoji="1" lang="en-US" altLang="ja-JP" dirty="0"/>
              <a:t> </a:t>
            </a:r>
            <a:r>
              <a:rPr kumimoji="1" lang="en-US" altLang="ja-JP" b="1" dirty="0" err="1">
                <a:solidFill>
                  <a:srgbClr val="FF0000"/>
                </a:solidFill>
              </a:rPr>
              <a:t>sem_wait</a:t>
            </a:r>
            <a:r>
              <a:rPr kumimoji="1" lang="en-US" altLang="ja-JP" dirty="0"/>
              <a:t>(</a:t>
            </a:r>
            <a:r>
              <a:rPr kumimoji="1" lang="en-US" altLang="ja-JP" dirty="0" err="1"/>
              <a:t>sem_t</a:t>
            </a:r>
            <a:r>
              <a:rPr kumimoji="1" lang="en-US" altLang="ja-JP" dirty="0"/>
              <a:t> *</a:t>
            </a:r>
            <a:r>
              <a:rPr kumimoji="1" lang="en-US" altLang="ja-JP" dirty="0" err="1"/>
              <a:t>sem</a:t>
            </a:r>
            <a:r>
              <a:rPr kumimoji="1" lang="en-US" altLang="ja-JP" dirty="0"/>
              <a:t>);</a:t>
            </a:r>
          </a:p>
          <a:p>
            <a:r>
              <a:rPr lang="en-US" altLang="ja-JP" dirty="0" err="1"/>
              <a:t>int</a:t>
            </a:r>
            <a:r>
              <a:rPr lang="en-US" altLang="ja-JP" dirty="0"/>
              <a:t> </a:t>
            </a:r>
            <a:r>
              <a:rPr lang="en-US" altLang="ja-JP" b="1" dirty="0" err="1">
                <a:solidFill>
                  <a:srgbClr val="FF0000"/>
                </a:solidFill>
              </a:rPr>
              <a:t>sem_post</a:t>
            </a:r>
            <a:r>
              <a:rPr lang="en-US" altLang="ja-JP" dirty="0"/>
              <a:t>(</a:t>
            </a:r>
            <a:r>
              <a:rPr lang="en-US" altLang="ja-JP" dirty="0" err="1"/>
              <a:t>sem_t</a:t>
            </a:r>
            <a:r>
              <a:rPr lang="en-US" altLang="ja-JP" dirty="0"/>
              <a:t> *</a:t>
            </a:r>
            <a:r>
              <a:rPr lang="en-US" altLang="ja-JP" dirty="0" err="1"/>
              <a:t>sem</a:t>
            </a:r>
            <a:r>
              <a:rPr lang="en-US" altLang="ja-JP" dirty="0"/>
              <a:t>);</a:t>
            </a:r>
            <a:endParaRPr kumimoji="1" lang="ja-JP" altLang="en-US" dirty="0"/>
          </a:p>
        </p:txBody>
      </p:sp>
    </p:spTree>
    <p:extLst>
      <p:ext uri="{BB962C8B-B14F-4D97-AF65-F5344CB8AC3E}">
        <p14:creationId xmlns:p14="http://schemas.microsoft.com/office/powerpoint/2010/main" val="2235981512"/>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9510296"/>
          </a:xfrm>
          <a:prstGeom prst="rect">
            <a:avLst/>
          </a:prstGeom>
          <a:noFill/>
        </p:spPr>
        <p:txBody>
          <a:bodyPr wrap="square" rtlCol="0">
            <a:spAutoFit/>
          </a:bodyPr>
          <a:lstStyle/>
          <a:p>
            <a:r>
              <a:rPr kumimoji="1" lang="en-US" altLang="ja-JP" b="1" dirty="0">
                <a:solidFill>
                  <a:srgbClr val="FF0000"/>
                </a:solidFill>
              </a:rPr>
              <a:t>HTML5 basics</a:t>
            </a:r>
            <a:r>
              <a:rPr kumimoji="1" lang="en-US" altLang="ja-JP" dirty="0"/>
              <a:t>:</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b="1" dirty="0"/>
              <a:t>New tags </a:t>
            </a:r>
            <a:r>
              <a:rPr kumimoji="1" lang="en-US" altLang="ja-JP" dirty="0"/>
              <a:t>in HTML5: audio, video, canvas</a:t>
            </a:r>
          </a:p>
          <a:p>
            <a:pPr marL="285750" indent="-285750">
              <a:buFont typeface="Arial" panose="020B0604020202020204" pitchFamily="34" charset="0"/>
              <a:buChar char="•"/>
            </a:pPr>
            <a:r>
              <a:rPr kumimoji="1" lang="en-US" altLang="ja-JP" b="1" dirty="0"/>
              <a:t>New function </a:t>
            </a:r>
            <a:r>
              <a:rPr kumimoji="1" lang="en-US" altLang="ja-JP" dirty="0"/>
              <a:t>–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b="1" dirty="0"/>
              <a:t>Web Worker</a:t>
            </a:r>
            <a:r>
              <a:rPr kumimoji="1" lang="en-US" altLang="ja-JP" dirty="0"/>
              <a:t>: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b="1" dirty="0" err="1"/>
              <a:t>WebSocket</a:t>
            </a:r>
            <a:r>
              <a:rPr lang="en-US" altLang="ja-JP" dirty="0"/>
              <a:t> API: a bi-directional communication channel; efficient, uses less CPU power</a:t>
            </a:r>
          </a:p>
          <a:p>
            <a:pPr marL="285750" indent="-285750">
              <a:buFont typeface="Arial" panose="020B0604020202020204" pitchFamily="34" charset="0"/>
              <a:buChar char="•"/>
            </a:pPr>
            <a:r>
              <a:rPr lang="en-US" altLang="ja-JP" dirty="0"/>
              <a:t>Key goals and motives for HTML5?</a:t>
            </a:r>
          </a:p>
          <a:p>
            <a:pPr marL="742950" lvl="1" indent="-285750">
              <a:buFont typeface="Arial" panose="020B0604020202020204" pitchFamily="34" charset="0"/>
              <a:buChar char="•"/>
            </a:pPr>
            <a:r>
              <a:rPr lang="en-US" altLang="ja-JP" dirty="0"/>
              <a:t>Deliver rich contents (graphics, movies) without plugins (Flash)</a:t>
            </a:r>
          </a:p>
          <a:p>
            <a:pPr marL="742950" lvl="1" indent="-285750">
              <a:buFont typeface="Arial" panose="020B0604020202020204" pitchFamily="34" charset="0"/>
              <a:buChar char="•"/>
            </a:pPr>
            <a:r>
              <a:rPr lang="en-US" altLang="ja-JP" dirty="0"/>
              <a:t>Better platform support</a:t>
            </a:r>
          </a:p>
          <a:p>
            <a:pPr marL="285750" indent="-285750">
              <a:buFont typeface="Arial" panose="020B0604020202020204" pitchFamily="34" charset="0"/>
              <a:buChar char="•"/>
            </a:pPr>
            <a:r>
              <a:rPr lang="en-US" altLang="ja-JP" dirty="0"/>
              <a:t>Indicate character set</a:t>
            </a:r>
          </a:p>
          <a:p>
            <a:pPr marL="742950" lvl="1" indent="-285750">
              <a:buFont typeface="Arial" panose="020B0604020202020204" pitchFamily="34" charset="0"/>
              <a:buChar char="•"/>
            </a:pPr>
            <a:r>
              <a:rPr lang="en-US" altLang="ja-JP" dirty="0"/>
              <a:t>&lt;meta charset=“UTF-8”&gt;</a:t>
            </a:r>
          </a:p>
          <a:p>
            <a:pPr marL="742950" lvl="1" indent="-285750">
              <a:buFont typeface="Arial" panose="020B0604020202020204" pitchFamily="34" charset="0"/>
              <a:buChar char="•"/>
            </a:pPr>
            <a:r>
              <a:rPr lang="en-US" altLang="ja-JP" dirty="0"/>
              <a:t>Much shorter and easier that old HTML</a:t>
            </a:r>
          </a:p>
          <a:p>
            <a:pPr marL="285750" indent="-285750">
              <a:buFont typeface="Arial" panose="020B0604020202020204" pitchFamily="34" charset="0"/>
              <a:buChar char="•"/>
            </a:pPr>
            <a:r>
              <a:rPr lang="en-US" altLang="ja-JP" dirty="0"/>
              <a:t>How to use &lt;video&gt; tag</a:t>
            </a:r>
          </a:p>
          <a:p>
            <a:pPr marL="742950" lvl="1" indent="-285750">
              <a:buFont typeface="Arial" panose="020B0604020202020204" pitchFamily="34" charset="0"/>
              <a:buChar char="•"/>
            </a:pPr>
            <a:r>
              <a:rPr lang="en-US" altLang="ja-JP" dirty="0"/>
              <a:t>&lt;</a:t>
            </a:r>
            <a:r>
              <a:rPr lang="en-US" altLang="ja-JP" b="1" dirty="0"/>
              <a:t>video</a:t>
            </a:r>
            <a:r>
              <a:rPr lang="en-US" altLang="ja-JP" dirty="0"/>
              <a:t> </a:t>
            </a:r>
            <a:r>
              <a:rPr lang="en-US" altLang="ja-JP" dirty="0" err="1"/>
              <a:t>src</a:t>
            </a:r>
            <a:r>
              <a:rPr lang="en-US" altLang="ja-JP" dirty="0"/>
              <a:t>="http://www.example.com/amazing_video.mp4" width="640" height="360" controls&gt;&lt;</a:t>
            </a:r>
            <a:r>
              <a:rPr lang="en-US" altLang="ja-JP" b="1" dirty="0"/>
              <a:t>/video</a:t>
            </a:r>
            <a:r>
              <a:rPr lang="en-US" altLang="ja-JP" dirty="0"/>
              <a:t>&gt;</a:t>
            </a:r>
          </a:p>
          <a:p>
            <a:pPr marL="285750" indent="-285750">
              <a:buFont typeface="Arial" panose="020B0604020202020204" pitchFamily="34" charset="0"/>
              <a:buChar char="•"/>
            </a:pPr>
            <a:r>
              <a:rPr lang="en-US" altLang="ja-JP" dirty="0"/>
              <a:t>Web Storage (</a:t>
            </a:r>
            <a:r>
              <a:rPr lang="en-US" altLang="ja-JP" dirty="0" err="1"/>
              <a:t>localStorage</a:t>
            </a:r>
            <a:r>
              <a:rPr lang="en-US" altLang="ja-JP" dirty="0"/>
              <a:t> and </a:t>
            </a:r>
            <a:r>
              <a:rPr lang="en-US" altLang="ja-JP" dirty="0" err="1"/>
              <a:t>sessionStorage</a:t>
            </a:r>
            <a:r>
              <a:rPr lang="en-US" altLang="ja-JP" dirty="0"/>
              <a:t>)</a:t>
            </a:r>
          </a:p>
          <a:p>
            <a:pPr marL="742950" lvl="1" indent="-285750">
              <a:buFont typeface="Arial" panose="020B0604020202020204" pitchFamily="34" charset="0"/>
              <a:buChar char="•"/>
            </a:pPr>
            <a:r>
              <a:rPr lang="en-US" altLang="ja-JP" dirty="0"/>
              <a:t>HTML5 allows web pages to store data in user’s browser using web storage (in older HTML, this was done using cookies). Web storage is faster.</a:t>
            </a:r>
          </a:p>
          <a:p>
            <a:pPr marL="742950" lvl="1" indent="-285750">
              <a:buFont typeface="Arial" panose="020B0604020202020204" pitchFamily="34" charset="0"/>
              <a:buChar char="•"/>
            </a:pPr>
            <a:r>
              <a:rPr lang="en-US" altLang="ja-JP" dirty="0" err="1"/>
              <a:t>localStorage</a:t>
            </a:r>
            <a:r>
              <a:rPr lang="en-US" altLang="ja-JP" dirty="0"/>
              <a:t> is permanent, while </a:t>
            </a:r>
            <a:r>
              <a:rPr lang="en-US" altLang="ja-JP" dirty="0" err="1"/>
              <a:t>sessionStorage</a:t>
            </a:r>
            <a:r>
              <a:rPr lang="en-US" altLang="ja-JP" dirty="0"/>
              <a:t> is erased when browser tab is closed.</a:t>
            </a:r>
          </a:p>
        </p:txBody>
      </p:sp>
      <p:pic>
        <p:nvPicPr>
          <p:cNvPr id="3" name="Picture 8">
            <a:extLst>
              <a:ext uri="{FF2B5EF4-FFF2-40B4-BE49-F238E27FC236}">
                <a16:creationId xmlns:a16="http://schemas.microsoft.com/office/drawing/2014/main" xmlns=""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xmlns=""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562513A3-01E1-476E-A2BB-29281E039131}"/>
              </a:ext>
            </a:extLst>
          </p:cNvPr>
          <p:cNvSpPr txBox="1"/>
          <p:nvPr/>
        </p:nvSpPr>
        <p:spPr>
          <a:xfrm>
            <a:off x="-5927" y="0"/>
            <a:ext cx="6863928" cy="7017306"/>
          </a:xfrm>
          <a:prstGeom prst="rect">
            <a:avLst/>
          </a:prstGeom>
          <a:noFill/>
        </p:spPr>
        <p:txBody>
          <a:bodyPr wrap="square" rtlCol="0">
            <a:spAutoFit/>
          </a:bodyPr>
          <a:lstStyle/>
          <a:p>
            <a:r>
              <a:rPr lang="en-US" b="1" dirty="0">
                <a:solidFill>
                  <a:srgbClr val="FF0000"/>
                </a:solidFill>
              </a:rPr>
              <a:t>CDN</a:t>
            </a:r>
            <a:r>
              <a:rPr lang="en-US" dirty="0"/>
              <a:t> (content delivery network):</a:t>
            </a:r>
          </a:p>
          <a:p>
            <a:pPr marL="285750" indent="-285750">
              <a:buFont typeface="Arial" panose="020B0604020202020204" pitchFamily="34" charset="0"/>
              <a:buChar char="•"/>
            </a:pPr>
            <a:r>
              <a:rPr lang="zh-CN" altLang="en-US" dirty="0"/>
              <a:t>解释一下就是，提供</a:t>
            </a:r>
            <a:r>
              <a:rPr lang="en-US" altLang="zh-CN" dirty="0"/>
              <a:t>content</a:t>
            </a:r>
            <a:r>
              <a:rPr lang="zh-CN" altLang="en-US" dirty="0"/>
              <a:t>的</a:t>
            </a:r>
            <a:r>
              <a:rPr lang="en-US" altLang="zh-CN" dirty="0"/>
              <a:t>link</a:t>
            </a:r>
            <a:r>
              <a:rPr lang="zh-CN" altLang="en-US" dirty="0"/>
              <a:t>的网站和放</a:t>
            </a:r>
            <a:r>
              <a:rPr lang="en-US" altLang="zh-CN" dirty="0"/>
              <a:t>content</a:t>
            </a:r>
            <a:r>
              <a:rPr lang="zh-CN" altLang="en-US" dirty="0"/>
              <a:t>的网站不是同一个</a:t>
            </a:r>
            <a:endParaRPr lang="en-US" altLang="zh-CN" dirty="0"/>
          </a:p>
          <a:p>
            <a:pPr marL="285750" indent="-285750">
              <a:buFont typeface="Arial" panose="020B0604020202020204" pitchFamily="34" charset="0"/>
              <a:buChar char="•"/>
            </a:pPr>
            <a:r>
              <a:rPr lang="en-US" altLang="zh-CN" dirty="0"/>
              <a:t>CDN</a:t>
            </a:r>
            <a:r>
              <a:rPr lang="zh-CN" altLang="en-US" dirty="0"/>
              <a:t>经常利用</a:t>
            </a:r>
            <a:r>
              <a:rPr lang="en-US" altLang="zh-CN" dirty="0"/>
              <a:t>DNS</a:t>
            </a:r>
            <a:r>
              <a:rPr lang="zh-CN" altLang="en-US" dirty="0"/>
              <a:t>来</a:t>
            </a:r>
            <a:r>
              <a:rPr lang="en-US" altLang="zh-CN" dirty="0"/>
              <a:t>redirect</a:t>
            </a:r>
            <a:r>
              <a:rPr lang="zh-CN" altLang="en-US" dirty="0"/>
              <a:t>一个</a:t>
            </a:r>
            <a:r>
              <a:rPr lang="en-US" altLang="zh-CN" dirty="0"/>
              <a:t>user</a:t>
            </a:r>
            <a:r>
              <a:rPr lang="zh-CN" altLang="en-US" dirty="0"/>
              <a:t>去放有</a:t>
            </a:r>
            <a:r>
              <a:rPr lang="en-US" altLang="zh-CN" dirty="0"/>
              <a:t>content</a:t>
            </a:r>
            <a:r>
              <a:rPr lang="zh-CN" altLang="en-US" dirty="0"/>
              <a:t>的网站</a:t>
            </a:r>
            <a:endParaRPr lang="en-US" altLang="zh-CN" dirty="0"/>
          </a:p>
          <a:p>
            <a:pPr marL="285750" indent="-285750">
              <a:buFont typeface="Arial" panose="020B0604020202020204" pitchFamily="34" charset="0"/>
              <a:buChar char="•"/>
            </a:pPr>
            <a:r>
              <a:rPr lang="zh-CN" altLang="en-US" dirty="0"/>
              <a:t>右图的例子中，一个</a:t>
            </a:r>
            <a:r>
              <a:rPr lang="en-US" altLang="zh-CN" dirty="0"/>
              <a:t>content provider (</a:t>
            </a:r>
            <a:r>
              <a:rPr lang="en-US" altLang="zh-CN" dirty="0" err="1"/>
              <a:t>NetCinema</a:t>
            </a:r>
            <a:r>
              <a:rPr lang="en-US" altLang="zh-CN" dirty="0"/>
              <a:t>), </a:t>
            </a:r>
            <a:r>
              <a:rPr lang="zh-CN" altLang="en-US" dirty="0"/>
              <a:t>用一个第三方的</a:t>
            </a:r>
            <a:r>
              <a:rPr lang="en-US" altLang="zh-CN" dirty="0"/>
              <a:t>CDN company (</a:t>
            </a:r>
            <a:r>
              <a:rPr lang="en-US" altLang="zh-CN" dirty="0" err="1"/>
              <a:t>KingCDN</a:t>
            </a:r>
            <a:r>
              <a:rPr lang="en-US" altLang="zh-CN" dirty="0"/>
              <a:t>)</a:t>
            </a:r>
            <a:r>
              <a:rPr lang="zh-CN" altLang="en-US" dirty="0"/>
              <a:t>来</a:t>
            </a:r>
            <a:r>
              <a:rPr lang="en-US" altLang="zh-CN" dirty="0"/>
              <a:t>distribute video to customers</a:t>
            </a:r>
          </a:p>
          <a:p>
            <a:pPr marL="742950" lvl="1" indent="-285750">
              <a:buFont typeface="Arial" panose="020B0604020202020204" pitchFamily="34" charset="0"/>
              <a:buChar char="•"/>
            </a:pPr>
            <a:r>
              <a:rPr lang="zh-CN" altLang="en-US" dirty="0"/>
              <a:t>背景：在</a:t>
            </a:r>
            <a:r>
              <a:rPr lang="en-US" altLang="zh-CN" dirty="0" err="1"/>
              <a:t>NetCinema</a:t>
            </a:r>
            <a:r>
              <a:rPr lang="zh-CN" altLang="en-US" dirty="0"/>
              <a:t>的网页上，每个</a:t>
            </a:r>
            <a:r>
              <a:rPr lang="en-US" altLang="zh-CN" dirty="0"/>
              <a:t>video</a:t>
            </a:r>
            <a:r>
              <a:rPr lang="zh-CN" altLang="en-US" dirty="0"/>
              <a:t>都有一个</a:t>
            </a:r>
            <a:r>
              <a:rPr lang="en-US" altLang="zh-CN" dirty="0"/>
              <a:t>URL (</a:t>
            </a:r>
            <a:r>
              <a:rPr lang="zh-CN" altLang="en-US" dirty="0"/>
              <a:t>有</a:t>
            </a:r>
            <a:r>
              <a:rPr lang="en-US" altLang="zh-CN" dirty="0"/>
              <a:t>video string</a:t>
            </a:r>
            <a:r>
              <a:rPr lang="zh-CN" altLang="en-US" dirty="0"/>
              <a:t>以及一个</a:t>
            </a:r>
            <a:r>
              <a:rPr lang="en-US" altLang="zh-CN" dirty="0"/>
              <a:t>unique ID)</a:t>
            </a:r>
            <a:r>
              <a:rPr lang="zh-CN" altLang="en-US" dirty="0"/>
              <a:t>形式如下 </a:t>
            </a:r>
            <a:r>
              <a:rPr lang="en-US" altLang="zh-CN" dirty="0"/>
              <a:t>(</a:t>
            </a:r>
            <a:r>
              <a:rPr lang="en-US" dirty="0"/>
              <a:t>http://video.netcinema.com/6Y7B23V</a:t>
            </a:r>
            <a:r>
              <a:rPr lang="en-US" altLang="zh-CN" dirty="0"/>
              <a:t>),</a:t>
            </a:r>
            <a:r>
              <a:rPr lang="zh-CN" altLang="en-US" dirty="0"/>
              <a:t> 则在一个</a:t>
            </a:r>
            <a:r>
              <a:rPr lang="en-US" altLang="zh-CN" dirty="0"/>
              <a:t>user</a:t>
            </a:r>
            <a:r>
              <a:rPr lang="zh-CN" altLang="en-US" dirty="0"/>
              <a:t>点击了此</a:t>
            </a:r>
            <a:r>
              <a:rPr lang="en-US" altLang="zh-CN" dirty="0"/>
              <a:t>URL</a:t>
            </a:r>
            <a:r>
              <a:rPr lang="zh-CN" altLang="en-US" dirty="0"/>
              <a:t>时，会发生一下情况</a:t>
            </a:r>
            <a:endParaRPr lang="en-US" altLang="zh-CN" dirty="0"/>
          </a:p>
          <a:p>
            <a:pPr marL="800100" lvl="1" indent="-342900">
              <a:buFont typeface="+mj-lt"/>
              <a:buAutoNum type="arabicPeriod"/>
            </a:pPr>
            <a:r>
              <a:rPr lang="en-US" dirty="0"/>
              <a:t>User visits Web page of </a:t>
            </a:r>
            <a:r>
              <a:rPr lang="en-US" dirty="0" err="1"/>
              <a:t>NetCinema</a:t>
            </a:r>
            <a:r>
              <a:rPr lang="en-US" dirty="0"/>
              <a:t>;</a:t>
            </a:r>
          </a:p>
          <a:p>
            <a:pPr marL="800100" lvl="1" indent="-342900">
              <a:buFont typeface="+mj-lt"/>
              <a:buAutoNum type="arabicPeriod"/>
            </a:pPr>
            <a:r>
              <a:rPr lang="en-US" dirty="0"/>
              <a:t>User</a:t>
            </a:r>
            <a:r>
              <a:rPr lang="zh-CN" altLang="en-US" dirty="0"/>
              <a:t>点击</a:t>
            </a:r>
            <a:r>
              <a:rPr lang="en-US" altLang="zh-CN" dirty="0"/>
              <a:t>URL</a:t>
            </a:r>
            <a:r>
              <a:rPr lang="zh-CN" altLang="en-US" dirty="0"/>
              <a:t>，</a:t>
            </a:r>
            <a:r>
              <a:rPr lang="en-US" altLang="zh-CN" dirty="0"/>
              <a:t>user</a:t>
            </a:r>
            <a:r>
              <a:rPr lang="zh-CN" altLang="en-US" dirty="0"/>
              <a:t>的</a:t>
            </a:r>
            <a:r>
              <a:rPr lang="en-US" altLang="zh-CN" dirty="0"/>
              <a:t>host(e.g., browser)</a:t>
            </a:r>
            <a:r>
              <a:rPr lang="zh-CN" altLang="en-US" dirty="0"/>
              <a:t>送</a:t>
            </a:r>
            <a:r>
              <a:rPr lang="en-US" altLang="zh-CN" dirty="0"/>
              <a:t>DNS query</a:t>
            </a:r>
            <a:r>
              <a:rPr lang="zh-CN" altLang="en-US" dirty="0"/>
              <a:t>询问</a:t>
            </a:r>
            <a:r>
              <a:rPr lang="en-US" altLang="zh-CN" dirty="0"/>
              <a:t>video.netcinema.com</a:t>
            </a:r>
            <a:r>
              <a:rPr lang="zh-CN" altLang="en-US" dirty="0"/>
              <a:t>的</a:t>
            </a:r>
            <a:r>
              <a:rPr lang="en-US" altLang="zh-CN" dirty="0"/>
              <a:t>IP</a:t>
            </a:r>
          </a:p>
          <a:p>
            <a:pPr marL="800100" lvl="1" indent="-342900">
              <a:buFont typeface="+mj-lt"/>
              <a:buAutoNum type="arabicPeriod"/>
            </a:pPr>
            <a:r>
              <a:rPr lang="en-US" altLang="zh-CN" dirty="0"/>
              <a:t>User</a:t>
            </a:r>
            <a:r>
              <a:rPr lang="zh-CN" altLang="en-US" dirty="0"/>
              <a:t>的</a:t>
            </a:r>
            <a:r>
              <a:rPr lang="en-US" altLang="zh-CN" dirty="0"/>
              <a:t>local DNS server</a:t>
            </a:r>
            <a:r>
              <a:rPr lang="zh-CN" altLang="en-US" dirty="0"/>
              <a:t>把</a:t>
            </a:r>
            <a:r>
              <a:rPr lang="en-US" altLang="zh-CN" dirty="0"/>
              <a:t>DNS query</a:t>
            </a:r>
            <a:r>
              <a:rPr lang="zh-CN" altLang="en-US" dirty="0"/>
              <a:t>送给</a:t>
            </a:r>
            <a:r>
              <a:rPr lang="en-US" altLang="zh-CN" dirty="0" err="1"/>
              <a:t>NetCinema</a:t>
            </a:r>
            <a:r>
              <a:rPr lang="zh-CN" altLang="en-US" dirty="0"/>
              <a:t>的</a:t>
            </a:r>
            <a:r>
              <a:rPr lang="en-US" altLang="zh-CN" dirty="0"/>
              <a:t>authoritative DNS server;</a:t>
            </a:r>
            <a:r>
              <a:rPr lang="zh-CN" altLang="en-US" dirty="0"/>
              <a:t> 这个</a:t>
            </a:r>
            <a:r>
              <a:rPr lang="en-US" altLang="zh-CN" dirty="0" err="1"/>
              <a:t>NetCinema</a:t>
            </a:r>
            <a:r>
              <a:rPr lang="zh-CN" altLang="en-US" dirty="0"/>
              <a:t>的</a:t>
            </a:r>
            <a:r>
              <a:rPr lang="en-US" altLang="zh-CN" dirty="0"/>
              <a:t>authoritative DNS server</a:t>
            </a:r>
            <a:r>
              <a:rPr lang="zh-CN" altLang="en-US" dirty="0"/>
              <a:t>看到</a:t>
            </a:r>
            <a:r>
              <a:rPr lang="en-US" altLang="zh-CN" dirty="0"/>
              <a:t>URL</a:t>
            </a:r>
            <a:r>
              <a:rPr lang="zh-CN" altLang="en-US" dirty="0"/>
              <a:t>中的</a:t>
            </a:r>
            <a:r>
              <a:rPr lang="en-US" altLang="zh-CN" dirty="0"/>
              <a:t>video string</a:t>
            </a:r>
            <a:r>
              <a:rPr lang="zh-CN" altLang="en-US" dirty="0"/>
              <a:t>后，送</a:t>
            </a:r>
            <a:r>
              <a:rPr lang="en-US" altLang="zh-CN" dirty="0" err="1"/>
              <a:t>KingCND</a:t>
            </a:r>
            <a:r>
              <a:rPr lang="zh-CN" altLang="en-US" dirty="0"/>
              <a:t>的一个</a:t>
            </a:r>
            <a:r>
              <a:rPr lang="en-US" altLang="zh-CN" dirty="0"/>
              <a:t>host name (e.g., a1105.kingcdn.com)</a:t>
            </a:r>
            <a:r>
              <a:rPr lang="zh-CN" altLang="en-US" dirty="0"/>
              <a:t>给</a:t>
            </a:r>
            <a:r>
              <a:rPr lang="en-US" altLang="zh-CN" dirty="0"/>
              <a:t>Local DNS server</a:t>
            </a:r>
          </a:p>
          <a:p>
            <a:pPr marL="800100" lvl="1" indent="-342900">
              <a:buFont typeface="+mj-lt"/>
              <a:buAutoNum type="arabicPeriod"/>
            </a:pPr>
            <a:r>
              <a:rPr lang="zh-CN" altLang="en-US" dirty="0"/>
              <a:t>从现在开始，</a:t>
            </a:r>
            <a:r>
              <a:rPr lang="en-US" altLang="zh-CN" dirty="0"/>
              <a:t>DNS query</a:t>
            </a:r>
            <a:r>
              <a:rPr lang="zh-CN" altLang="en-US" dirty="0"/>
              <a:t>进入</a:t>
            </a:r>
            <a:r>
              <a:rPr lang="en-US" altLang="zh-CN" dirty="0" err="1"/>
              <a:t>KingCDN</a:t>
            </a:r>
            <a:r>
              <a:rPr lang="zh-CN" altLang="en-US" dirty="0"/>
              <a:t>的</a:t>
            </a:r>
            <a:r>
              <a:rPr lang="en-US" altLang="zh-CN" dirty="0"/>
              <a:t>private DNS infrastructure. Local DNS server</a:t>
            </a:r>
            <a:r>
              <a:rPr lang="zh-CN" altLang="en-US" dirty="0"/>
              <a:t>送出</a:t>
            </a:r>
            <a:r>
              <a:rPr lang="en-US" altLang="zh-CN" dirty="0"/>
              <a:t>2nd query</a:t>
            </a:r>
            <a:r>
              <a:rPr lang="zh-CN" altLang="en-US" dirty="0"/>
              <a:t>去</a:t>
            </a:r>
            <a:r>
              <a:rPr lang="en-US" altLang="zh-CN" dirty="0"/>
              <a:t>a1105.kingcdn.com; </a:t>
            </a:r>
            <a:r>
              <a:rPr lang="en-US" altLang="zh-CN" dirty="0" err="1"/>
              <a:t>KingCDN</a:t>
            </a:r>
            <a:r>
              <a:rPr lang="zh-CN" altLang="en-US" dirty="0"/>
              <a:t>的</a:t>
            </a:r>
            <a:r>
              <a:rPr lang="en-US" altLang="zh-CN" dirty="0"/>
              <a:t>DNS system</a:t>
            </a:r>
            <a:r>
              <a:rPr lang="zh-CN" altLang="en-US" dirty="0"/>
              <a:t>最终送回</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给</a:t>
            </a:r>
            <a:r>
              <a:rPr lang="en-US" altLang="zh-CN" dirty="0"/>
              <a:t>local DNS server</a:t>
            </a:r>
          </a:p>
          <a:p>
            <a:pPr marL="800100" lvl="1" indent="-342900">
              <a:buFont typeface="+mj-lt"/>
              <a:buAutoNum type="arabicPeriod"/>
            </a:pPr>
            <a:r>
              <a:rPr lang="en-US" altLang="zh-CN" dirty="0"/>
              <a:t>Local DNS server</a:t>
            </a:r>
            <a:r>
              <a:rPr lang="zh-CN" altLang="en-US" dirty="0"/>
              <a:t>把</a:t>
            </a:r>
            <a:r>
              <a:rPr lang="en-US" altLang="zh-CN" dirty="0" err="1"/>
              <a:t>KingCDN</a:t>
            </a:r>
            <a:r>
              <a:rPr lang="zh-CN" altLang="en-US" dirty="0"/>
              <a:t>的</a:t>
            </a:r>
            <a:r>
              <a:rPr lang="en-US" altLang="zh-CN" dirty="0"/>
              <a:t>content server</a:t>
            </a:r>
            <a:r>
              <a:rPr lang="zh-CN" altLang="en-US" dirty="0"/>
              <a:t>的</a:t>
            </a:r>
            <a:r>
              <a:rPr lang="en-US" altLang="zh-CN" dirty="0"/>
              <a:t>IP</a:t>
            </a:r>
            <a:r>
              <a:rPr lang="zh-CN" altLang="en-US" dirty="0"/>
              <a:t>送回给</a:t>
            </a:r>
            <a:r>
              <a:rPr lang="en-US" altLang="zh-CN" dirty="0"/>
              <a:t>user</a:t>
            </a:r>
            <a:r>
              <a:rPr lang="zh-CN" altLang="en-US" dirty="0"/>
              <a:t>的</a:t>
            </a:r>
            <a:r>
              <a:rPr lang="en-US" altLang="zh-CN" dirty="0"/>
              <a:t>host</a:t>
            </a:r>
          </a:p>
          <a:p>
            <a:pPr marL="800100" lvl="1" indent="-342900">
              <a:buFont typeface="+mj-lt"/>
              <a:buAutoNum type="arabicPeriod"/>
            </a:pPr>
            <a:r>
              <a:rPr lang="en-US" altLang="zh-CN" dirty="0"/>
              <a:t>User</a:t>
            </a:r>
            <a:r>
              <a:rPr lang="zh-CN" altLang="en-US" dirty="0"/>
              <a:t>的</a:t>
            </a:r>
            <a:r>
              <a:rPr lang="en-US" altLang="zh-CN" dirty="0"/>
              <a:t>host</a:t>
            </a:r>
            <a:r>
              <a:rPr lang="zh-CN" altLang="en-US" dirty="0"/>
              <a:t>建立和</a:t>
            </a:r>
            <a:r>
              <a:rPr lang="en-US" altLang="zh-CN" dirty="0" err="1"/>
              <a:t>KingCDN</a:t>
            </a:r>
            <a:r>
              <a:rPr lang="en-US" altLang="zh-CN" dirty="0"/>
              <a:t> content server</a:t>
            </a:r>
            <a:r>
              <a:rPr lang="zh-CN" altLang="en-US" dirty="0"/>
              <a:t>的</a:t>
            </a:r>
            <a:r>
              <a:rPr lang="en-US" altLang="zh-CN" dirty="0"/>
              <a:t>direct TCP connection</a:t>
            </a:r>
            <a:r>
              <a:rPr lang="zh-CN" altLang="en-US" dirty="0"/>
              <a:t>，并送信</a:t>
            </a:r>
            <a:r>
              <a:rPr lang="en-US" altLang="zh-CN" dirty="0"/>
              <a:t>http GET for the video</a:t>
            </a:r>
            <a:endParaRPr lang="en-US" dirty="0"/>
          </a:p>
        </p:txBody>
      </p:sp>
      <p:pic>
        <p:nvPicPr>
          <p:cNvPr id="3" name="Picture 2">
            <a:extLst>
              <a:ext uri="{FF2B5EF4-FFF2-40B4-BE49-F238E27FC236}">
                <a16:creationId xmlns:a16="http://schemas.microsoft.com/office/drawing/2014/main" xmlns="" id="{73B09096-CE6B-435D-9AF4-E83D57961CCE}"/>
              </a:ext>
            </a:extLst>
          </p:cNvPr>
          <p:cNvPicPr>
            <a:picLocks noChangeAspect="1"/>
          </p:cNvPicPr>
          <p:nvPr/>
        </p:nvPicPr>
        <p:blipFill>
          <a:blip r:embed="rId2"/>
          <a:stretch>
            <a:fillRect/>
          </a:stretch>
        </p:blipFill>
        <p:spPr>
          <a:xfrm>
            <a:off x="6858000" y="0"/>
            <a:ext cx="4972050" cy="3790950"/>
          </a:xfrm>
          <a:prstGeom prst="rect">
            <a:avLst/>
          </a:prstGeom>
        </p:spPr>
      </p:pic>
    </p:spTree>
    <p:extLst>
      <p:ext uri="{BB962C8B-B14F-4D97-AF65-F5344CB8AC3E}">
        <p14:creationId xmlns:p14="http://schemas.microsoft.com/office/powerpoint/2010/main" val="1247378822"/>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xmlns=""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xmlns=""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xmlns=""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xmlns=""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xmlns=""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xmlns=""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xmlns=""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xmlns=""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xmlns=""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xmlns=""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xmlns=""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xmlns=""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xmlns=""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588061"/>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err="1"/>
              <a:t>init</a:t>
            </a:r>
            <a:r>
              <a:rPr kumimoji="1" lang="en-US" altLang="ja-JP" sz="1400" dirty="0"/>
              <a:t>, a process can NOT ignore this; the process will die immediately. (</a:t>
            </a:r>
            <a:r>
              <a:rPr kumimoji="1" lang="en-US" altLang="ja-JP" sz="1400" b="1" dirty="0"/>
              <a:t>As an example, hen shutdown, </a:t>
            </a:r>
            <a:r>
              <a:rPr kumimoji="1" lang="en-US" altLang="ja-JP" sz="1400" b="1" dirty="0" err="1"/>
              <a:t>init</a:t>
            </a:r>
            <a:r>
              <a:rPr kumimoji="1" lang="en-US" altLang="ja-JP" sz="1400" b="1" dirty="0"/>
              <a:t> will first send SIGTERM to all processes, and a SIGKILL to all processes 5 seconds later…</a:t>
            </a:r>
            <a:r>
              <a:rPr kumimoji="1" lang="en-US" altLang="ja-JP" sz="1400" dirty="0"/>
              <a:t>)</a:t>
            </a:r>
          </a:p>
          <a:p>
            <a:pPr marL="1200150" lvl="2" indent="-285750">
              <a:buFont typeface="Arial" panose="020B0604020202020204" pitchFamily="34" charset="0"/>
              <a:buChar char="•"/>
            </a:pPr>
            <a:r>
              <a:rPr lang="en-US" altLang="ja-JP" sz="1400" dirty="0"/>
              <a:t>SIGKILL </a:t>
            </a:r>
            <a:r>
              <a:rPr lang="en-US" altLang="ja-JP" sz="1400" b="1" u="sng" dirty="0"/>
              <a:t>can fail</a:t>
            </a:r>
            <a:r>
              <a:rPr lang="en-US" altLang="ja-JP" sz="1400" dirty="0"/>
              <a:t> if : when you are not the owner of the process; the process is </a:t>
            </a:r>
            <a:r>
              <a:rPr lang="en-US" altLang="ja-JP" sz="1400" b="1" dirty="0" err="1"/>
              <a:t>init</a:t>
            </a:r>
            <a:r>
              <a:rPr lang="en-US" altLang="ja-JP" sz="1400" dirty="0"/>
              <a:t> (</a:t>
            </a:r>
            <a:r>
              <a:rPr lang="en-US" altLang="ja-JP" sz="1400" b="1" dirty="0">
                <a:solidFill>
                  <a:srgbClr val="FF0000"/>
                </a:solidFill>
              </a:rPr>
              <a:t>PID=1</a:t>
            </a:r>
            <a:r>
              <a:rPr lang="en-US" altLang="ja-JP" sz="1400" dirty="0"/>
              <a:t>), even root is not able to kill </a:t>
            </a:r>
            <a:r>
              <a:rPr lang="en-US" altLang="ja-JP" sz="1400" dirty="0" err="1"/>
              <a:t>init</a:t>
            </a:r>
            <a:r>
              <a:rPr lang="en-US" altLang="ja-JP" sz="1400" dirty="0"/>
              <a:t>; the process executing </a:t>
            </a:r>
            <a:r>
              <a:rPr lang="en-US" altLang="ja-JP" sz="1400" b="1" dirty="0"/>
              <a:t>kernel code</a:t>
            </a:r>
            <a:r>
              <a:rPr lang="en-US" altLang="ja-JP" sz="1400" dirty="0"/>
              <a:t> (the process calling system calls), the kernel code can “block signal”, therefore, SIGKILL may fail if the process is using system calls; the process is a </a:t>
            </a:r>
            <a:r>
              <a:rPr lang="en-US" altLang="ja-JP" sz="1400" b="1" dirty="0"/>
              <a:t>zombie process</a:t>
            </a:r>
          </a:p>
          <a:p>
            <a:pPr marL="285750" indent="-285750">
              <a:buFont typeface="Arial" panose="020B0604020202020204" pitchFamily="34" charset="0"/>
              <a:buChar char="•"/>
            </a:pPr>
            <a:r>
              <a:rPr kumimoji="1" lang="en-US" altLang="ja-JP" sz="1400" b="1" dirty="0">
                <a:solidFill>
                  <a:srgbClr val="FF0000"/>
                </a:solidFill>
              </a:rPr>
              <a:t>Zombie process</a:t>
            </a:r>
          </a:p>
          <a:p>
            <a:pPr marL="742950" lvl="1" indent="-285750">
              <a:buFont typeface="Arial" panose="020B0604020202020204" pitchFamily="34" charset="0"/>
              <a:buChar char="•"/>
            </a:pPr>
            <a:r>
              <a:rPr lang="en-US" altLang="ja-JP" sz="1400" dirty="0"/>
              <a:t>zombie process or </a:t>
            </a:r>
            <a:r>
              <a:rPr lang="en-US" altLang="ja-JP" sz="1400" b="1" dirty="0"/>
              <a:t>defunct process </a:t>
            </a:r>
            <a:r>
              <a:rPr lang="en-US" altLang="ja-JP" sz="1400" dirty="0"/>
              <a:t>is a process that has completed execution (via the exit system call) but still has an entry in the process table: it is a process in the “Terminated state”. This occurs for </a:t>
            </a:r>
            <a:r>
              <a:rPr lang="en-US" altLang="ja-JP" sz="1400" b="1" dirty="0"/>
              <a:t>child processes</a:t>
            </a:r>
            <a:r>
              <a:rPr lang="en-US" altLang="ja-JP" sz="1400" dirty="0"/>
              <a:t>, where the entry is still needed to allow the parent process to read its child‘s exit status: once the exit status is read via the wait system call, the zombie’s entry is removed from the process table and it is said to be “reaped”. A child process always first becomes a zombie before being removed from the resource table.  However, if a parent process isn’t programmed properly and </a:t>
            </a:r>
            <a:r>
              <a:rPr lang="en-US" altLang="ja-JP" sz="1400" b="1" dirty="0"/>
              <a:t>never calls </a:t>
            </a:r>
            <a:r>
              <a:rPr lang="en-US" altLang="ja-JP" sz="1400" b="1" dirty="0">
                <a:solidFill>
                  <a:srgbClr val="FF0000"/>
                </a:solidFill>
              </a:rPr>
              <a:t>wait() </a:t>
            </a:r>
            <a:r>
              <a:rPr lang="en-US" altLang="ja-JP" sz="1400" b="1" dirty="0"/>
              <a:t>(or </a:t>
            </a:r>
            <a:r>
              <a:rPr lang="en-US" altLang="ja-JP" sz="1400" b="1" dirty="0" err="1">
                <a:solidFill>
                  <a:srgbClr val="FF0000"/>
                </a:solidFill>
              </a:rPr>
              <a:t>wait</a:t>
            </a:r>
            <a:r>
              <a:rPr lang="en-US" altLang="zh-CN" sz="1400" b="1" dirty="0" err="1">
                <a:solidFill>
                  <a:srgbClr val="FF0000"/>
                </a:solidFill>
              </a:rPr>
              <a:t>pid</a:t>
            </a:r>
            <a:r>
              <a:rPr lang="en-US" altLang="zh-CN" sz="1400" b="1" dirty="0">
                <a:solidFill>
                  <a:srgbClr val="FF0000"/>
                </a:solidFill>
              </a:rPr>
              <a:t>()</a:t>
            </a:r>
            <a:r>
              <a:rPr lang="en-US" altLang="ja-JP" sz="1400" b="1" dirty="0"/>
              <a:t>), </a:t>
            </a:r>
            <a:r>
              <a:rPr lang="en-US" altLang="ja-JP" sz="1400" dirty="0"/>
              <a:t>its zombie children will stick around in memory until they’re cleaned up. (top</a:t>
            </a:r>
            <a:r>
              <a:rPr lang="zh-CN" altLang="en-US" sz="1400" dirty="0"/>
              <a:t>和</a:t>
            </a:r>
            <a:r>
              <a:rPr lang="en-US" altLang="zh-CN" sz="1400" dirty="0" err="1"/>
              <a:t>ps</a:t>
            </a:r>
            <a:r>
              <a:rPr lang="zh-CN" altLang="en-US" sz="1400" dirty="0"/>
              <a:t>命令可以列出</a:t>
            </a:r>
            <a:r>
              <a:rPr lang="en-US" altLang="zh-CN" sz="1400" dirty="0"/>
              <a:t>zombie process</a:t>
            </a:r>
            <a:r>
              <a:rPr lang="en-US" altLang="ja-JP" sz="1400" dirty="0"/>
              <a:t>)</a:t>
            </a:r>
          </a:p>
          <a:p>
            <a:pPr marL="742950" lvl="1" indent="-285750">
              <a:buFont typeface="Arial" panose="020B0604020202020204" pitchFamily="34" charset="0"/>
              <a:buChar char="•"/>
            </a:pPr>
            <a:r>
              <a:rPr lang="en-US" altLang="ja-JP" sz="1400" dirty="0"/>
              <a:t>When the parent does perform a wait(), the </a:t>
            </a:r>
            <a:r>
              <a:rPr lang="en-US" altLang="ja-JP" sz="1400" b="1" dirty="0"/>
              <a:t>kernel removes the zombie</a:t>
            </a:r>
            <a:r>
              <a:rPr lang="en-US" altLang="ja-JP" sz="1400" dirty="0"/>
              <a:t>, since the last remaining information about the child is no longer required. On the other hand, if the parent terminates without doing a wait(), then the </a:t>
            </a:r>
            <a:r>
              <a:rPr lang="en-US" altLang="ja-JP" sz="1400" dirty="0" err="1"/>
              <a:t>init</a:t>
            </a:r>
            <a:r>
              <a:rPr lang="en-US" altLang="ja-JP" sz="1400" dirty="0"/>
              <a:t> process adopts the child and </a:t>
            </a:r>
            <a:r>
              <a:rPr lang="en-US" altLang="ja-JP" sz="1400" b="1" dirty="0"/>
              <a:t>automatically performs a wait()</a:t>
            </a:r>
            <a:r>
              <a:rPr lang="en-US" altLang="ja-JP" sz="1400" dirty="0"/>
              <a:t>, thus removing the zombie process from the system.</a:t>
            </a:r>
            <a:endParaRPr lang="en-US" altLang="ja-JP" sz="2400" dirty="0"/>
          </a:p>
          <a:p>
            <a:pPr marL="285750" indent="-285750">
              <a:buFont typeface="Arial" panose="020B0604020202020204" pitchFamily="34" charset="0"/>
              <a:buChar char="•"/>
            </a:pPr>
            <a:r>
              <a:rPr kumimoji="1" lang="en-US" altLang="zh-CN" sz="1400" b="1" dirty="0">
                <a:solidFill>
                  <a:srgbClr val="FF0000"/>
                </a:solidFill>
              </a:rPr>
              <a:t>Orphan process</a:t>
            </a:r>
          </a:p>
          <a:p>
            <a:pPr marL="742950" lvl="1" indent="-285750">
              <a:buFont typeface="Arial" panose="020B0604020202020204" pitchFamily="34" charset="0"/>
              <a:buChar char="•"/>
            </a:pPr>
            <a:r>
              <a:rPr lang="en-US" altLang="zh-CN" sz="1400" dirty="0"/>
              <a:t>Child process whose parent process dies first. </a:t>
            </a:r>
            <a:r>
              <a:rPr lang="zh-CN" altLang="en-US" sz="1400" dirty="0"/>
              <a:t>这种情况下，</a:t>
            </a:r>
            <a:r>
              <a:rPr lang="en-US" altLang="zh-CN" sz="1400" dirty="0" err="1"/>
              <a:t>init</a:t>
            </a:r>
            <a:r>
              <a:rPr lang="zh-CN" altLang="en-US" sz="1400" dirty="0"/>
              <a:t>会</a:t>
            </a:r>
            <a:r>
              <a:rPr lang="en-US" altLang="zh-CN" sz="1400" dirty="0"/>
              <a:t>adopt</a:t>
            </a:r>
            <a:r>
              <a:rPr lang="zh-CN" altLang="en-US" sz="1400" dirty="0"/>
              <a:t>这个</a:t>
            </a:r>
            <a:r>
              <a:rPr lang="en-US" altLang="zh-CN" sz="1400" dirty="0"/>
              <a:t>orphan process</a:t>
            </a:r>
            <a:endParaRPr kumimoji="1" lang="en-US" altLang="ja-JP" sz="1400" dirty="0"/>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756592"/>
            <a:ext cx="3093846" cy="23603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xmlns=""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233945"/>
            <a:ext cx="6857999" cy="5078313"/>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Google Products</a:t>
            </a:r>
            <a:r>
              <a:rPr kumimoji="1" lang="en-US" altLang="ja-JP" dirty="0"/>
              <a:t>:</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b="1" dirty="0"/>
              <a:t>Google Nest</a:t>
            </a:r>
            <a:r>
              <a:rPr lang="en-US" altLang="zh-CN" dirty="0"/>
              <a:t>: a</a:t>
            </a:r>
            <a:r>
              <a:rPr lang="zh-CN" altLang="en-US" dirty="0"/>
              <a:t> </a:t>
            </a:r>
            <a:r>
              <a:rPr lang="en-US" altLang="zh-CN" dirty="0"/>
              <a:t>company</a:t>
            </a:r>
            <a:r>
              <a:rPr lang="zh-CN" altLang="en-US" dirty="0"/>
              <a:t> </a:t>
            </a:r>
            <a:r>
              <a:rPr lang="en-US" altLang="zh-CN" dirty="0"/>
              <a:t>making Home Automation hardware, </a:t>
            </a:r>
            <a:r>
              <a:rPr lang="zh-CN" altLang="en-US" dirty="0"/>
              <a:t>已经从</a:t>
            </a:r>
            <a:r>
              <a:rPr lang="en-US" altLang="zh-CN" dirty="0"/>
              <a:t>moonshot</a:t>
            </a:r>
            <a:r>
              <a:rPr lang="zh-CN" altLang="en-US" dirty="0"/>
              <a:t> </a:t>
            </a:r>
            <a:r>
              <a:rPr lang="en-US" altLang="zh-CN" dirty="0"/>
              <a:t>project</a:t>
            </a:r>
            <a:r>
              <a:rPr lang="zh-CN" altLang="en-US" dirty="0"/>
              <a:t>中移除，因为已经赚钱了</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a:p>
            <a:pPr marL="285750" indent="-285750">
              <a:buFont typeface="Arial" panose="020B0604020202020204" pitchFamily="34" charset="0"/>
              <a:buChar char="•"/>
            </a:pPr>
            <a:r>
              <a:rPr lang="en-US" altLang="zh-CN" dirty="0" err="1"/>
              <a:t>AdWord</a:t>
            </a:r>
            <a:r>
              <a:rPr lang="en-US" altLang="zh-CN" dirty="0"/>
              <a:t> and AdSense:</a:t>
            </a:r>
            <a:r>
              <a:rPr lang="zh-CN" altLang="en-US" dirty="0"/>
              <a:t> 别人给</a:t>
            </a:r>
            <a:r>
              <a:rPr lang="en-US" altLang="zh-CN" dirty="0"/>
              <a:t>google</a:t>
            </a:r>
            <a:r>
              <a:rPr lang="zh-CN" altLang="en-US" dirty="0"/>
              <a:t>钱，</a:t>
            </a:r>
            <a:r>
              <a:rPr lang="en-US" altLang="zh-CN" dirty="0"/>
              <a:t>google</a:t>
            </a:r>
            <a:r>
              <a:rPr lang="zh-CN" altLang="en-US" dirty="0"/>
              <a:t>把广告放到搜索结果靠前的位置是</a:t>
            </a:r>
            <a:r>
              <a:rPr lang="en-US" altLang="zh-CN" dirty="0" err="1"/>
              <a:t>adword</a:t>
            </a:r>
            <a:r>
              <a:rPr lang="zh-CN" altLang="en-US" dirty="0"/>
              <a:t>；</a:t>
            </a:r>
            <a:r>
              <a:rPr lang="en-US" altLang="zh-CN" dirty="0"/>
              <a:t>google</a:t>
            </a:r>
            <a:r>
              <a:rPr lang="zh-CN" altLang="en-US" dirty="0"/>
              <a:t>给别人钱，别人在自己做的网站上用</a:t>
            </a:r>
            <a:r>
              <a:rPr lang="en-US" altLang="zh-CN" dirty="0"/>
              <a:t>google</a:t>
            </a:r>
            <a:r>
              <a:rPr lang="zh-CN" altLang="en-US" dirty="0"/>
              <a:t>的</a:t>
            </a:r>
            <a:r>
              <a:rPr lang="en-US" altLang="zh-CN" dirty="0"/>
              <a:t>API</a:t>
            </a:r>
            <a:r>
              <a:rPr lang="zh-CN" altLang="en-US" dirty="0"/>
              <a:t>展示</a:t>
            </a:r>
            <a:r>
              <a:rPr lang="en-US" altLang="zh-CN" dirty="0"/>
              <a:t>Google</a:t>
            </a:r>
            <a:r>
              <a:rPr lang="zh-CN" altLang="en-US" dirty="0"/>
              <a:t>广告的是</a:t>
            </a:r>
            <a:r>
              <a:rPr lang="en-US" altLang="zh-CN" dirty="0" err="1"/>
              <a:t>Adsense</a:t>
            </a:r>
            <a:endParaRPr kumimoji="1" lang="en-US" altLang="ja-JP" dirty="0"/>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
        <p:nvSpPr>
          <p:cNvPr id="5" name="テキスト ボックス 4"/>
          <p:cNvSpPr txBox="1"/>
          <p:nvPr/>
        </p:nvSpPr>
        <p:spPr>
          <a:xfrm>
            <a:off x="-4419872" y="7873334"/>
            <a:ext cx="4419872" cy="5355312"/>
          </a:xfrm>
          <a:prstGeom prst="rect">
            <a:avLst/>
          </a:prstGeom>
          <a:noFill/>
        </p:spPr>
        <p:txBody>
          <a:bodyPr wrap="square" rtlCol="0">
            <a:spAutoFit/>
          </a:bodyPr>
          <a:lstStyle/>
          <a:p>
            <a:r>
              <a:rPr kumimoji="1" lang="en-US" altLang="ja-JP" b="1" dirty="0">
                <a:solidFill>
                  <a:srgbClr val="FF0000"/>
                </a:solidFill>
              </a:rPr>
              <a:t>Mongoose</a:t>
            </a:r>
            <a:r>
              <a:rPr kumimoji="1" lang="en-US" altLang="ja-JP" dirty="0"/>
              <a:t>:</a:t>
            </a:r>
          </a:p>
          <a:p>
            <a:pPr marL="285750" indent="-285750">
              <a:buFont typeface="Arial" panose="020B0604020202020204" pitchFamily="34" charset="0"/>
              <a:buChar char="•"/>
            </a:pPr>
            <a:r>
              <a:rPr lang="en-US" altLang="ja-JP" dirty="0"/>
              <a:t>Mongoose is a cross-platform </a:t>
            </a:r>
            <a:r>
              <a:rPr lang="en-US" altLang="ja-JP" b="1" dirty="0">
                <a:solidFill>
                  <a:srgbClr val="FF0000"/>
                </a:solidFill>
              </a:rPr>
              <a:t>embedded web server</a:t>
            </a:r>
            <a:r>
              <a:rPr lang="en-US" altLang="ja-JP" dirty="0"/>
              <a:t> and networking library with functions including TCP, HTTP client and server, </a:t>
            </a:r>
            <a:r>
              <a:rPr lang="en-US" altLang="ja-JP" dirty="0" err="1"/>
              <a:t>WebSocket</a:t>
            </a:r>
            <a:r>
              <a:rPr lang="en-US" altLang="ja-JP" dirty="0"/>
              <a:t> client and server, </a:t>
            </a:r>
            <a:r>
              <a:rPr lang="en-US" altLang="ja-JP" b="1" dirty="0"/>
              <a:t>MQTT</a:t>
            </a:r>
            <a:r>
              <a:rPr lang="en-US" altLang="ja-JP" dirty="0"/>
              <a:t> client and broker and much more.</a:t>
            </a:r>
          </a:p>
          <a:p>
            <a:pPr marL="285750" indent="-285750">
              <a:buFont typeface="Arial" panose="020B0604020202020204" pitchFamily="34" charset="0"/>
              <a:buChar char="•"/>
            </a:pPr>
            <a:r>
              <a:rPr lang="en-US" altLang="ja-JP" dirty="0"/>
              <a:t>The small size of the software enables any Internet-connected device to function as a web server.</a:t>
            </a:r>
          </a:p>
          <a:p>
            <a:pPr marL="285750" indent="-285750">
              <a:buFont typeface="Arial" panose="020B0604020202020204" pitchFamily="34" charset="0"/>
              <a:buChar char="•"/>
            </a:pPr>
            <a:r>
              <a:rPr lang="en-US" altLang="ja-JP" dirty="0"/>
              <a:t>Mongoose is built on top of the Mongoose Embedded Library which can be used for the implementation of </a:t>
            </a:r>
            <a:r>
              <a:rPr lang="en-US" altLang="ja-JP" b="1" dirty="0"/>
              <a:t>RESTful services</a:t>
            </a:r>
            <a:r>
              <a:rPr lang="en-US" altLang="ja-JP" dirty="0"/>
              <a:t>, to serve Web GUI on embedded devices, create RPC frameworks (e.g. JSON-RPC). Mongoose is a cross-platform application that can be used on Windows, Macintosh OS, Linux, QNX, </a:t>
            </a:r>
            <a:r>
              <a:rPr lang="en-US" altLang="ja-JP" dirty="0" err="1"/>
              <a:t>eCOS</a:t>
            </a:r>
            <a:r>
              <a:rPr lang="en-US" altLang="ja-JP" dirty="0"/>
              <a:t>, Free RTOS, Android and iOS</a:t>
            </a:r>
          </a:p>
          <a:p>
            <a:pPr marL="285750" indent="-285750">
              <a:buFont typeface="Arial" panose="020B0604020202020204" pitchFamily="34" charset="0"/>
              <a:buChar char="•"/>
            </a:pPr>
            <a:r>
              <a:rPr lang="zh-CN" altLang="en-US" dirty="0"/>
              <a:t>俺自己的话来说，</a:t>
            </a:r>
            <a:endParaRPr kumimoji="1" lang="ja-JP" altLang="en-US" dirty="0"/>
          </a:p>
        </p:txBody>
      </p:sp>
      <p:sp>
        <p:nvSpPr>
          <p:cNvPr id="6" name="TextBox 5">
            <a:extLst>
              <a:ext uri="{FF2B5EF4-FFF2-40B4-BE49-F238E27FC236}">
                <a16:creationId xmlns:a16="http://schemas.microsoft.com/office/drawing/2014/main" xmlns="" id="{A9AE5C81-74C7-454F-88F8-D522A525B325}"/>
              </a:ext>
            </a:extLst>
          </p:cNvPr>
          <p:cNvSpPr txBox="1"/>
          <p:nvPr/>
        </p:nvSpPr>
        <p:spPr>
          <a:xfrm>
            <a:off x="6858000" y="323528"/>
            <a:ext cx="5067944" cy="3139321"/>
          </a:xfrm>
          <a:prstGeom prst="rect">
            <a:avLst/>
          </a:prstGeom>
          <a:noFill/>
        </p:spPr>
        <p:txBody>
          <a:bodyPr wrap="square" rtlCol="0">
            <a:spAutoFit/>
          </a:bodyPr>
          <a:lstStyle/>
          <a:p>
            <a:r>
              <a:rPr lang="en-US" dirty="0"/>
              <a:t>2018.06, Google’s business challenge (</a:t>
            </a:r>
            <a:r>
              <a:rPr lang="en-US" b="1" dirty="0">
                <a:solidFill>
                  <a:srgbClr val="FF0000"/>
                </a:solidFill>
              </a:rPr>
              <a:t>business challenge</a:t>
            </a:r>
            <a:r>
              <a:rPr lang="zh-CN" altLang="en-US" b="1" dirty="0">
                <a:solidFill>
                  <a:srgbClr val="FF0000"/>
                </a:solidFill>
              </a:rPr>
              <a:t>定义：前从哪来</a:t>
            </a:r>
            <a:r>
              <a:rPr lang="en-US" dirty="0"/>
              <a:t>)</a:t>
            </a:r>
          </a:p>
          <a:p>
            <a:pPr marL="285750" indent="-285750">
              <a:buFont typeface="Arial" panose="020B0604020202020204" pitchFamily="34" charset="0"/>
              <a:buChar char="•"/>
            </a:pPr>
            <a:r>
              <a:rPr lang="en-US" dirty="0"/>
              <a:t>Google earn 90% from ads, if in the future, everyone uses </a:t>
            </a:r>
            <a:r>
              <a:rPr lang="en-US" b="1" dirty="0">
                <a:solidFill>
                  <a:srgbClr val="FF0000"/>
                </a:solidFill>
              </a:rPr>
              <a:t>voice assistance </a:t>
            </a:r>
            <a:r>
              <a:rPr lang="en-US" dirty="0"/>
              <a:t>there will be no room for conventional ads.</a:t>
            </a:r>
          </a:p>
          <a:p>
            <a:pPr marL="285750" indent="-285750">
              <a:buFont typeface="Arial" panose="020B0604020202020204" pitchFamily="34" charset="0"/>
              <a:buChar char="•"/>
            </a:pPr>
            <a:r>
              <a:rPr lang="en-US" dirty="0"/>
              <a:t>Google’s voice assistance is a response to that change. </a:t>
            </a:r>
          </a:p>
          <a:p>
            <a:pPr marL="285750" indent="-285750">
              <a:buFont typeface="Arial" panose="020B0604020202020204" pitchFamily="34" charset="0"/>
              <a:buChar char="•"/>
            </a:pPr>
            <a:r>
              <a:rPr lang="zh-CN" altLang="en-US" dirty="0"/>
              <a:t>用我自己的话总结一下，</a:t>
            </a:r>
            <a:r>
              <a:rPr lang="en-US" altLang="zh-CN" dirty="0"/>
              <a:t>business challenge</a:t>
            </a:r>
            <a:r>
              <a:rPr lang="zh-CN" altLang="en-US" dirty="0"/>
              <a:t>主要从</a:t>
            </a:r>
            <a:r>
              <a:rPr lang="en-US" altLang="zh-CN" dirty="0"/>
              <a:t>cash flow</a:t>
            </a:r>
            <a:r>
              <a:rPr lang="zh-CN" altLang="en-US" dirty="0"/>
              <a:t>上看，</a:t>
            </a:r>
            <a:r>
              <a:rPr lang="en-US" altLang="zh-CN" dirty="0"/>
              <a:t>Google</a:t>
            </a:r>
            <a:r>
              <a:rPr lang="zh-CN" altLang="en-US" dirty="0"/>
              <a:t>收入的</a:t>
            </a:r>
            <a:r>
              <a:rPr lang="en-US" altLang="zh-CN" dirty="0"/>
              <a:t>90%</a:t>
            </a:r>
            <a:r>
              <a:rPr lang="zh-CN" altLang="en-US" dirty="0"/>
              <a:t>都是广告来的，如果不能预测未来广告业的动向，则</a:t>
            </a:r>
            <a:r>
              <a:rPr lang="en-US" altLang="zh-CN" dirty="0"/>
              <a:t>Google</a:t>
            </a:r>
            <a:r>
              <a:rPr lang="zh-CN" altLang="en-US" dirty="0"/>
              <a:t>可能会失去机会</a:t>
            </a:r>
            <a:endParaRPr lang="en-US" dirty="0"/>
          </a:p>
        </p:txBody>
      </p:sp>
    </p:spTree>
    <p:extLst>
      <p:ext uri="{BB962C8B-B14F-4D97-AF65-F5344CB8AC3E}">
        <p14:creationId xmlns:p14="http://schemas.microsoft.com/office/powerpoint/2010/main" val="16000802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dirty="0">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xmlns="" val="10008"/>
                  </a:ext>
                </a:extLst>
              </a:tr>
            </a:tbl>
          </a:graphicData>
        </a:graphic>
      </p:graphicFrame>
      <p:pic>
        <p:nvPicPr>
          <p:cNvPr id="15362" name="Picture 2" descr="http://www.way-on.com.tw/PCbasal/kiso/image/bunrui.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016" y="683568"/>
            <a:ext cx="5476875" cy="2867025"/>
          </a:xfrm>
          <a:prstGeom prst="rect">
            <a:avLst/>
          </a:prstGeom>
          <a:noFill/>
          <a:extLst>
            <a:ext uri="{909E8E84-426E-40DD-AFC4-6F175D3DCCD1}">
              <a14:hiddenFill xmlns:a14="http://schemas.microsoft.com/office/drawing/2010/main">
                <a:solidFill>
                  <a:srgbClr val="FFFFFF"/>
                </a:solidFill>
              </a14:hiddenFill>
            </a:ext>
          </a:extLst>
        </p:spPr>
      </p:pic>
      <p:sp>
        <p:nvSpPr>
          <p:cNvPr id="8" name="テキスト ボックス 7"/>
          <p:cNvSpPr txBox="1"/>
          <p:nvPr/>
        </p:nvSpPr>
        <p:spPr>
          <a:xfrm>
            <a:off x="-5724796" y="7937"/>
            <a:ext cx="2130263" cy="369332"/>
          </a:xfrm>
          <a:prstGeom prst="rect">
            <a:avLst/>
          </a:prstGeom>
          <a:noFill/>
        </p:spPr>
        <p:txBody>
          <a:bodyPr wrap="none" rtlCol="0">
            <a:spAutoFit/>
          </a:bodyPr>
          <a:lstStyle/>
          <a:p>
            <a:r>
              <a:rPr lang="zh-CN" altLang="en-US" dirty="0"/>
              <a:t>各种</a:t>
            </a:r>
            <a:r>
              <a:rPr lang="en-US" altLang="zh-CN" dirty="0"/>
              <a:t>memory</a:t>
            </a:r>
            <a:r>
              <a:rPr lang="zh-CN" altLang="en-US" dirty="0"/>
              <a:t>的种类</a:t>
            </a:r>
            <a:endParaRPr kumimoji="1" lang="ja-JP" altLang="en-US" dirty="0"/>
          </a:p>
        </p:txBody>
      </p:sp>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xmlns=""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xmlns=""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Who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xmlns="" val="20000"/>
                    </a:ext>
                  </a:extLst>
                </a:gridCol>
                <a:gridCol w="2808312">
                  <a:extLst>
                    <a:ext uri="{9D8B030D-6E8A-4147-A177-3AD203B41FA5}">
                      <a16:colId xmlns:a16="http://schemas.microsoft.com/office/drawing/2014/main" xmlns="" val="20001"/>
                    </a:ext>
                  </a:extLst>
                </a:gridCol>
                <a:gridCol w="3024336">
                  <a:extLst>
                    <a:ext uri="{9D8B030D-6E8A-4147-A177-3AD203B41FA5}">
                      <a16:colId xmlns:a16="http://schemas.microsoft.com/office/drawing/2014/main" xmlns=""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xmlns=""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xmlns=""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xmlns=""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xmlns=""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
        <p:nvSpPr>
          <p:cNvPr id="10" name="Rectangle 9">
            <a:extLst>
              <a:ext uri="{FF2B5EF4-FFF2-40B4-BE49-F238E27FC236}">
                <a16:creationId xmlns:a16="http://schemas.microsoft.com/office/drawing/2014/main" xmlns="" id="{1AF218BE-CAC4-472B-931A-C386F50ED0B0}"/>
              </a:ext>
            </a:extLst>
          </p:cNvPr>
          <p:cNvSpPr/>
          <p:nvPr/>
        </p:nvSpPr>
        <p:spPr>
          <a:xfrm>
            <a:off x="6854157" y="-2213794"/>
            <a:ext cx="5863875" cy="9787295"/>
          </a:xfrm>
          <a:prstGeom prst="rect">
            <a:avLst/>
          </a:prstGeom>
        </p:spPr>
        <p:txBody>
          <a:bodyPr wrap="square">
            <a:spAutoFit/>
          </a:bodyPr>
          <a:lstStyle/>
          <a:p>
            <a:r>
              <a:rPr lang="en-US" dirty="0"/>
              <a:t>/*C++ </a:t>
            </a:r>
            <a:r>
              <a:rPr lang="en-US" b="1" dirty="0">
                <a:solidFill>
                  <a:srgbClr val="FF0000"/>
                </a:solidFill>
              </a:rPr>
              <a:t>try-catch</a:t>
            </a:r>
            <a:r>
              <a:rPr lang="en-US" dirty="0"/>
              <a:t> example*/</a:t>
            </a:r>
          </a:p>
          <a:p>
            <a:r>
              <a:rPr lang="en-US" dirty="0" err="1"/>
              <a:t>MyData</a:t>
            </a:r>
            <a:r>
              <a:rPr lang="en-US" dirty="0"/>
              <a:t> md;  </a:t>
            </a:r>
          </a:p>
          <a:p>
            <a:r>
              <a:rPr lang="en-US" b="1" dirty="0">
                <a:solidFill>
                  <a:srgbClr val="00B0F0"/>
                </a:solidFill>
              </a:rPr>
              <a:t>try</a:t>
            </a:r>
            <a:r>
              <a:rPr lang="en-US" dirty="0"/>
              <a:t> {  </a:t>
            </a:r>
          </a:p>
          <a:p>
            <a:r>
              <a:rPr lang="en-US" dirty="0"/>
              <a:t>   // Code that could throw an exception  </a:t>
            </a:r>
          </a:p>
          <a:p>
            <a:r>
              <a:rPr lang="en-US" dirty="0"/>
              <a:t>   md = </a:t>
            </a:r>
            <a:r>
              <a:rPr lang="en-US" dirty="0" err="1"/>
              <a:t>GetNetworkResource</a:t>
            </a:r>
            <a:r>
              <a:rPr lang="en-US" dirty="0"/>
              <a:t>();  </a:t>
            </a:r>
          </a:p>
          <a:p>
            <a:r>
              <a:rPr lang="en-US" dirty="0"/>
              <a:t>}  </a:t>
            </a:r>
          </a:p>
          <a:p>
            <a:r>
              <a:rPr lang="en-US" b="1" dirty="0">
                <a:solidFill>
                  <a:srgbClr val="002060"/>
                </a:solidFill>
              </a:rPr>
              <a:t>catch</a:t>
            </a:r>
            <a:r>
              <a:rPr lang="en-US" dirty="0"/>
              <a:t> (const </a:t>
            </a:r>
            <a:r>
              <a:rPr lang="en-US" b="1" dirty="0" err="1">
                <a:solidFill>
                  <a:srgbClr val="FF0000"/>
                </a:solidFill>
              </a:rPr>
              <a:t>networkIOException</a:t>
            </a:r>
            <a:r>
              <a:rPr lang="en-US" dirty="0"/>
              <a:t>&amp; e) {  </a:t>
            </a:r>
          </a:p>
          <a:p>
            <a:r>
              <a:rPr lang="en-US" dirty="0"/>
              <a:t>   // Code that executes when an exception of type  </a:t>
            </a:r>
          </a:p>
          <a:p>
            <a:r>
              <a:rPr lang="en-US" dirty="0"/>
              <a:t>   // </a:t>
            </a:r>
            <a:r>
              <a:rPr lang="en-US" dirty="0" err="1"/>
              <a:t>networkIOException</a:t>
            </a:r>
            <a:r>
              <a:rPr lang="en-US" dirty="0"/>
              <a:t> is thrown in the try block  </a:t>
            </a:r>
          </a:p>
          <a:p>
            <a:r>
              <a:rPr lang="en-US" dirty="0"/>
              <a:t>   // ...  </a:t>
            </a:r>
          </a:p>
          <a:p>
            <a:r>
              <a:rPr lang="en-US" dirty="0"/>
              <a:t>   // Log error message in the exception object  </a:t>
            </a:r>
          </a:p>
          <a:p>
            <a:r>
              <a:rPr lang="en-US" dirty="0"/>
              <a:t>   </a:t>
            </a:r>
            <a:r>
              <a:rPr lang="en-US" dirty="0" err="1"/>
              <a:t>cerr</a:t>
            </a:r>
            <a:r>
              <a:rPr lang="en-US" dirty="0"/>
              <a:t> &lt;&lt; </a:t>
            </a:r>
            <a:r>
              <a:rPr lang="en-US" dirty="0" err="1"/>
              <a:t>e.what</a:t>
            </a:r>
            <a:r>
              <a:rPr lang="en-US" dirty="0"/>
              <a:t>();  </a:t>
            </a:r>
          </a:p>
          <a:p>
            <a:r>
              <a:rPr lang="en-US" dirty="0"/>
              <a:t>}  </a:t>
            </a:r>
          </a:p>
          <a:p>
            <a:r>
              <a:rPr lang="en-US" b="1" dirty="0">
                <a:solidFill>
                  <a:srgbClr val="002060"/>
                </a:solidFill>
              </a:rPr>
              <a:t>catch</a:t>
            </a:r>
            <a:r>
              <a:rPr lang="en-US" dirty="0"/>
              <a:t> (const </a:t>
            </a:r>
            <a:r>
              <a:rPr lang="en-US" dirty="0" err="1"/>
              <a:t>myDataFormatException</a:t>
            </a:r>
            <a:r>
              <a:rPr lang="en-US" dirty="0"/>
              <a:t>&amp; e) {  </a:t>
            </a:r>
          </a:p>
          <a:p>
            <a:r>
              <a:rPr lang="en-US" dirty="0"/>
              <a:t>   // Code that handles another exception type  </a:t>
            </a:r>
          </a:p>
          <a:p>
            <a:r>
              <a:rPr lang="en-US" dirty="0"/>
              <a:t>   // ...  </a:t>
            </a:r>
          </a:p>
          <a:p>
            <a:r>
              <a:rPr lang="en-US" dirty="0"/>
              <a:t>   </a:t>
            </a:r>
            <a:r>
              <a:rPr lang="en-US" dirty="0" err="1"/>
              <a:t>cerr</a:t>
            </a:r>
            <a:r>
              <a:rPr lang="en-US" dirty="0"/>
              <a:t> &lt;&lt; </a:t>
            </a:r>
            <a:r>
              <a:rPr lang="en-US" dirty="0" err="1"/>
              <a:t>e.what</a:t>
            </a:r>
            <a:r>
              <a:rPr lang="en-US" dirty="0"/>
              <a:t>();  </a:t>
            </a:r>
          </a:p>
          <a:p>
            <a:r>
              <a:rPr lang="en-US" dirty="0"/>
              <a:t>}  </a:t>
            </a:r>
          </a:p>
          <a:p>
            <a:r>
              <a:rPr lang="en-US" dirty="0"/>
              <a:t>  </a:t>
            </a:r>
          </a:p>
          <a:p>
            <a:r>
              <a:rPr lang="en-US" dirty="0"/>
              <a:t>// The following syntax shows a throw expression  </a:t>
            </a:r>
          </a:p>
          <a:p>
            <a:r>
              <a:rPr lang="en-US" dirty="0" err="1"/>
              <a:t>MyData</a:t>
            </a:r>
            <a:r>
              <a:rPr lang="en-US" dirty="0"/>
              <a:t> </a:t>
            </a:r>
            <a:r>
              <a:rPr lang="en-US" dirty="0" err="1"/>
              <a:t>GetNetworkResource</a:t>
            </a:r>
            <a:r>
              <a:rPr lang="en-US" dirty="0"/>
              <a:t>()  </a:t>
            </a:r>
          </a:p>
          <a:p>
            <a:r>
              <a:rPr lang="en-US" dirty="0"/>
              <a:t>{  </a:t>
            </a:r>
          </a:p>
          <a:p>
            <a:r>
              <a:rPr lang="en-US" dirty="0"/>
              <a:t>   // ...  </a:t>
            </a:r>
          </a:p>
          <a:p>
            <a:r>
              <a:rPr lang="en-US" dirty="0"/>
              <a:t>   if (</a:t>
            </a:r>
            <a:r>
              <a:rPr lang="en-US" dirty="0" err="1"/>
              <a:t>IOSuccess</a:t>
            </a:r>
            <a:r>
              <a:rPr lang="en-US" dirty="0"/>
              <a:t> == false)  </a:t>
            </a:r>
          </a:p>
          <a:p>
            <a:r>
              <a:rPr lang="en-US" dirty="0"/>
              <a:t>      </a:t>
            </a:r>
            <a:r>
              <a:rPr lang="en-US" b="1" dirty="0">
                <a:solidFill>
                  <a:srgbClr val="FF0000"/>
                </a:solidFill>
              </a:rPr>
              <a:t>throw</a:t>
            </a:r>
            <a:r>
              <a:rPr lang="en-US" dirty="0"/>
              <a:t> </a:t>
            </a:r>
            <a:r>
              <a:rPr lang="en-US" dirty="0" err="1"/>
              <a:t>networkIOException</a:t>
            </a:r>
            <a:r>
              <a:rPr lang="en-US" dirty="0"/>
              <a:t>("Unable to connect");  </a:t>
            </a:r>
          </a:p>
          <a:p>
            <a:r>
              <a:rPr lang="en-US" dirty="0"/>
              <a:t>   // ...  </a:t>
            </a:r>
          </a:p>
          <a:p>
            <a:r>
              <a:rPr lang="en-US" dirty="0"/>
              <a:t>   if (</a:t>
            </a:r>
            <a:r>
              <a:rPr lang="en-US" dirty="0" err="1"/>
              <a:t>readError</a:t>
            </a:r>
            <a:r>
              <a:rPr lang="en-US" dirty="0"/>
              <a:t>)  </a:t>
            </a:r>
          </a:p>
          <a:p>
            <a:r>
              <a:rPr lang="en-US" dirty="0"/>
              <a:t>      </a:t>
            </a:r>
            <a:r>
              <a:rPr lang="en-US" b="1" dirty="0">
                <a:solidFill>
                  <a:srgbClr val="FF0000"/>
                </a:solidFill>
              </a:rPr>
              <a:t>throw</a:t>
            </a:r>
            <a:r>
              <a:rPr lang="en-US" dirty="0"/>
              <a:t> </a:t>
            </a:r>
            <a:r>
              <a:rPr lang="en-US" dirty="0" err="1"/>
              <a:t>myDataFormatException</a:t>
            </a:r>
            <a:r>
              <a:rPr lang="en-US" dirty="0"/>
              <a:t>("Format error");   </a:t>
            </a:r>
          </a:p>
          <a:p>
            <a:r>
              <a:rPr lang="en-US" dirty="0"/>
              <a:t>   // ...  </a:t>
            </a:r>
          </a:p>
          <a:p>
            <a:r>
              <a:rPr lang="en-US" dirty="0"/>
              <a:t>} </a:t>
            </a:r>
          </a:p>
          <a:p>
            <a:r>
              <a:rPr lang="en-US" dirty="0"/>
              <a:t>/*C++ </a:t>
            </a:r>
            <a:r>
              <a:rPr lang="en-US" b="1" dirty="0">
                <a:solidFill>
                  <a:srgbClr val="FF0000"/>
                </a:solidFill>
              </a:rPr>
              <a:t>assert</a:t>
            </a:r>
            <a:r>
              <a:rPr lang="en-US" dirty="0"/>
              <a:t> example</a:t>
            </a:r>
          </a:p>
          <a:p>
            <a:r>
              <a:rPr lang="zh-CN" altLang="en-US" dirty="0"/>
              <a:t>解释一下用法就是，</a:t>
            </a:r>
            <a:endParaRPr lang="en-US" altLang="zh-CN" dirty="0"/>
          </a:p>
          <a:p>
            <a:r>
              <a:rPr lang="zh-CN" altLang="en-US" dirty="0"/>
              <a:t>如果</a:t>
            </a:r>
            <a:r>
              <a:rPr lang="en-US" altLang="zh-CN" dirty="0"/>
              <a:t>assert</a:t>
            </a:r>
            <a:r>
              <a:rPr lang="zh-CN" altLang="en-US" dirty="0"/>
              <a:t>中表达式不满足，就直接结束程序</a:t>
            </a:r>
            <a:endParaRPr lang="en-US" altLang="zh-CN" dirty="0"/>
          </a:p>
          <a:p>
            <a:r>
              <a:rPr lang="en-US" altLang="zh-CN" dirty="0"/>
              <a:t>Assert</a:t>
            </a:r>
            <a:r>
              <a:rPr lang="zh-CN" altLang="en-US" dirty="0"/>
              <a:t>只在的</a:t>
            </a:r>
            <a:r>
              <a:rPr lang="en-US" altLang="zh-CN" dirty="0"/>
              <a:t>debug</a:t>
            </a:r>
            <a:r>
              <a:rPr lang="zh-CN" altLang="en-US" dirty="0"/>
              <a:t>时候用，</a:t>
            </a:r>
            <a:r>
              <a:rPr lang="en-US" altLang="zh-CN" dirty="0"/>
              <a:t>release</a:t>
            </a:r>
            <a:r>
              <a:rPr lang="zh-CN" altLang="en-US" dirty="0"/>
              <a:t>时候会被无效化</a:t>
            </a:r>
            <a:r>
              <a:rPr lang="en-US" dirty="0"/>
              <a:t>*/</a:t>
            </a:r>
          </a:p>
          <a:p>
            <a:r>
              <a:rPr lang="en-US" b="1" dirty="0">
                <a:solidFill>
                  <a:srgbClr val="FF0000"/>
                </a:solidFill>
              </a:rPr>
              <a:t>assert</a:t>
            </a:r>
            <a:r>
              <a:rPr lang="en-US" dirty="0"/>
              <a:t>(root!=NULL); // program terminates if root == NULL</a:t>
            </a:r>
          </a:p>
        </p:txBody>
      </p:sp>
    </p:spTree>
    <p:extLst>
      <p:ext uri="{BB962C8B-B14F-4D97-AF65-F5344CB8AC3E}">
        <p14:creationId xmlns:p14="http://schemas.microsoft.com/office/powerpoint/2010/main" val="1094283230"/>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686"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F057BA66-887C-4A27-8056-30C80238F1C0}"/>
              </a:ext>
            </a:extLst>
          </p:cNvPr>
          <p:cNvSpPr txBox="1"/>
          <p:nvPr/>
        </p:nvSpPr>
        <p:spPr>
          <a:xfrm>
            <a:off x="0" y="0"/>
            <a:ext cx="6858000" cy="12518812"/>
          </a:xfrm>
          <a:prstGeom prst="rect">
            <a:avLst/>
          </a:prstGeom>
          <a:noFill/>
        </p:spPr>
        <p:txBody>
          <a:bodyPr wrap="square" rtlCol="0">
            <a:spAutoFit/>
          </a:bodyPr>
          <a:lstStyle/>
          <a:p>
            <a:r>
              <a:rPr lang="en-US" sz="1200" b="1" dirty="0">
                <a:solidFill>
                  <a:srgbClr val="FF0000"/>
                </a:solidFill>
              </a:rPr>
              <a:t>System Design </a:t>
            </a:r>
            <a:r>
              <a:rPr lang="en-US" sz="1200" dirty="0"/>
              <a:t>Questions in Interviews:</a:t>
            </a:r>
          </a:p>
          <a:p>
            <a:r>
              <a:rPr lang="zh-CN" altLang="en-US" sz="1100" dirty="0"/>
              <a:t>先明确一下内容，然后再给答案</a:t>
            </a:r>
            <a:endParaRPr lang="en-US" sz="1100" dirty="0"/>
          </a:p>
          <a:p>
            <a:pPr marL="285750" indent="-285750">
              <a:buFont typeface="Arial" panose="020B0604020202020204" pitchFamily="34" charset="0"/>
              <a:buChar char="•"/>
            </a:pPr>
            <a:r>
              <a:rPr lang="en-US" sz="1100" b="1" dirty="0"/>
              <a:t>Requirement clarification</a:t>
            </a:r>
          </a:p>
          <a:p>
            <a:pPr marL="742950" lvl="1" indent="-285750">
              <a:buFont typeface="Arial" panose="020B0604020202020204" pitchFamily="34" charset="0"/>
              <a:buChar char="•"/>
            </a:pPr>
            <a:r>
              <a:rPr lang="en-US" sz="1100" dirty="0"/>
              <a:t>To find the scope of the problem</a:t>
            </a:r>
          </a:p>
          <a:p>
            <a:pPr marL="285750" indent="-285750">
              <a:buFont typeface="Arial" panose="020B0604020202020204" pitchFamily="34" charset="0"/>
              <a:buChar char="•"/>
            </a:pPr>
            <a:r>
              <a:rPr lang="en-US" sz="1100" b="1" dirty="0"/>
              <a:t>System interface definition</a:t>
            </a:r>
          </a:p>
          <a:p>
            <a:pPr marL="742950" lvl="1" indent="-285750">
              <a:buFont typeface="Arial" panose="020B0604020202020204" pitchFamily="34" charset="0"/>
              <a:buChar char="•"/>
            </a:pPr>
            <a:r>
              <a:rPr lang="en-US" sz="1100" dirty="0"/>
              <a:t>What APIs are expected from the system (also to reconfirm if I get the requirements right)</a:t>
            </a:r>
          </a:p>
          <a:p>
            <a:pPr marL="285750" indent="-285750">
              <a:buFont typeface="Arial" panose="020B0604020202020204" pitchFamily="34" charset="0"/>
              <a:buChar char="•"/>
            </a:pPr>
            <a:r>
              <a:rPr lang="en-US" sz="1100" b="1" dirty="0"/>
              <a:t>Estimation</a:t>
            </a:r>
          </a:p>
          <a:p>
            <a:pPr marL="742950" lvl="1" indent="-285750">
              <a:buFont typeface="Arial" panose="020B0604020202020204" pitchFamily="34" charset="0"/>
              <a:buChar char="•"/>
            </a:pPr>
            <a:r>
              <a:rPr lang="en-US" sz="1100" dirty="0"/>
              <a:t>Do an estimation of the system scale</a:t>
            </a:r>
          </a:p>
          <a:p>
            <a:pPr marL="285750" indent="-285750">
              <a:buFont typeface="Arial" panose="020B0604020202020204" pitchFamily="34" charset="0"/>
              <a:buChar char="•"/>
            </a:pPr>
            <a:r>
              <a:rPr lang="en-US" sz="1100" b="1" dirty="0"/>
              <a:t>Define Data Model</a:t>
            </a:r>
          </a:p>
          <a:p>
            <a:pPr marL="742950" lvl="1" indent="-285750">
              <a:buFont typeface="Arial" panose="020B0604020202020204" pitchFamily="34" charset="0"/>
              <a:buChar char="•"/>
            </a:pPr>
            <a:r>
              <a:rPr lang="en-US" sz="1100" dirty="0"/>
              <a:t>How/what data will flow among different components </a:t>
            </a:r>
          </a:p>
          <a:p>
            <a:pPr marL="285750" indent="-285750">
              <a:buFont typeface="Arial" panose="020B0604020202020204" pitchFamily="34" charset="0"/>
              <a:buChar char="•"/>
            </a:pPr>
            <a:r>
              <a:rPr lang="en-US" sz="1100" b="1" dirty="0"/>
              <a:t>High-level design (or abstract design)</a:t>
            </a:r>
          </a:p>
          <a:p>
            <a:pPr marL="742950" lvl="1" indent="-285750">
              <a:buFont typeface="Arial" panose="020B0604020202020204" pitchFamily="34" charset="0"/>
              <a:buChar char="•"/>
            </a:pPr>
            <a:r>
              <a:rPr lang="en-US" sz="1100" dirty="0"/>
              <a:t>Draw a block diagram with 5~6 boxes</a:t>
            </a:r>
          </a:p>
          <a:p>
            <a:pPr marL="285750" indent="-285750">
              <a:buFont typeface="Arial" panose="020B0604020202020204" pitchFamily="34" charset="0"/>
              <a:buChar char="•"/>
            </a:pPr>
            <a:r>
              <a:rPr lang="en-US" sz="1100" b="1" dirty="0"/>
              <a:t>Detailed component design</a:t>
            </a:r>
          </a:p>
          <a:p>
            <a:pPr marL="742950" lvl="1" indent="-285750">
              <a:buFont typeface="Arial" panose="020B0604020202020204" pitchFamily="34" charset="0"/>
              <a:buChar char="•"/>
            </a:pPr>
            <a:r>
              <a:rPr lang="en-US" sz="1100" dirty="0"/>
              <a:t>For the 5~6 boxes, choose 1 or 2 to go deeper into detail</a:t>
            </a:r>
          </a:p>
          <a:p>
            <a:pPr marL="285750" indent="-285750">
              <a:buFont typeface="Arial" panose="020B0604020202020204" pitchFamily="34" charset="0"/>
              <a:buChar char="•"/>
            </a:pPr>
            <a:r>
              <a:rPr lang="en-US" sz="1100" b="1" dirty="0"/>
              <a:t>Bottlenecks</a:t>
            </a:r>
          </a:p>
          <a:p>
            <a:pPr marL="742950" lvl="1" indent="-285750">
              <a:buFont typeface="Arial" panose="020B0604020202020204" pitchFamily="34" charset="0"/>
              <a:buChar char="•"/>
            </a:pPr>
            <a:r>
              <a:rPr lang="en-US" sz="1100" dirty="0"/>
              <a:t>Discuss bottle neck of the system, maybe different approaches</a:t>
            </a:r>
          </a:p>
          <a:p>
            <a:pPr marL="285750" indent="-285750">
              <a:buFont typeface="Arial" panose="020B0604020202020204" pitchFamily="34" charset="0"/>
              <a:buChar char="•"/>
            </a:pPr>
            <a:endParaRPr lang="en-US" sz="1100" dirty="0"/>
          </a:p>
          <a:p>
            <a:r>
              <a:rPr lang="en-US" sz="1050" u="sng" dirty="0"/>
              <a:t>Example 1, how to design Twitter,</a:t>
            </a:r>
          </a:p>
          <a:p>
            <a:pPr marL="285750" indent="-285750">
              <a:buFont typeface="Arial" panose="020B0604020202020204" pitchFamily="34" charset="0"/>
              <a:buChar char="•"/>
            </a:pPr>
            <a:r>
              <a:rPr lang="en-US" sz="1050" dirty="0"/>
              <a:t>Requirements clarification</a:t>
            </a:r>
          </a:p>
          <a:p>
            <a:pPr marL="742950" lvl="1" indent="-285750">
              <a:buFont typeface="Arial" panose="020B0604020202020204" pitchFamily="34" charset="0"/>
              <a:buChar char="•"/>
            </a:pPr>
            <a:r>
              <a:rPr lang="en-US" sz="1050" dirty="0"/>
              <a:t>Will users be able to tweets and follow other people? (</a:t>
            </a:r>
            <a:r>
              <a:rPr lang="en-US" sz="1050" dirty="0" err="1"/>
              <a:t>usecases</a:t>
            </a:r>
            <a:r>
              <a:rPr lang="en-US" sz="1050" dirty="0"/>
              <a:t>)</a:t>
            </a:r>
          </a:p>
          <a:p>
            <a:pPr marL="742950" lvl="1" indent="-285750">
              <a:buFont typeface="Arial" panose="020B0604020202020204" pitchFamily="34" charset="0"/>
              <a:buChar char="•"/>
            </a:pPr>
            <a:r>
              <a:rPr lang="en-US" sz="1050" dirty="0"/>
              <a:t>User action history display?</a:t>
            </a:r>
          </a:p>
          <a:p>
            <a:pPr marL="742950" lvl="1" indent="-285750">
              <a:buFont typeface="Arial" panose="020B0604020202020204" pitchFamily="34" charset="0"/>
              <a:buChar char="•"/>
            </a:pPr>
            <a:r>
              <a:rPr lang="en-US" sz="1050" dirty="0"/>
              <a:t>Will tweets contain photos and text?</a:t>
            </a:r>
          </a:p>
          <a:p>
            <a:pPr marL="742950" lvl="1" indent="-285750">
              <a:buFont typeface="Arial" panose="020B0604020202020204" pitchFamily="34" charset="0"/>
              <a:buChar char="•"/>
            </a:pPr>
            <a:r>
              <a:rPr lang="en-US" sz="1050" dirty="0"/>
              <a:t>Search tweets?</a:t>
            </a:r>
          </a:p>
          <a:p>
            <a:pPr marL="742950" lvl="1" indent="-285750">
              <a:buFont typeface="Arial" panose="020B0604020202020204" pitchFamily="34" charset="0"/>
              <a:buChar char="•"/>
            </a:pPr>
            <a:r>
              <a:rPr lang="en-US" sz="1050" dirty="0"/>
              <a:t>Hot trending/celebrities?</a:t>
            </a:r>
          </a:p>
          <a:p>
            <a:pPr marL="742950" lvl="1" indent="-285750">
              <a:buFont typeface="Arial" panose="020B0604020202020204" pitchFamily="34" charset="0"/>
              <a:buChar char="•"/>
            </a:pPr>
            <a:r>
              <a:rPr lang="en-US" sz="1050" dirty="0"/>
              <a:t>Will push notification needed?</a:t>
            </a:r>
          </a:p>
          <a:p>
            <a:pPr marL="285750" indent="-285750">
              <a:buFont typeface="Arial" panose="020B0604020202020204" pitchFamily="34" charset="0"/>
              <a:buChar char="•"/>
            </a:pPr>
            <a:r>
              <a:rPr lang="en-US" sz="1050" dirty="0"/>
              <a:t>Interface design</a:t>
            </a:r>
          </a:p>
          <a:p>
            <a:pPr marL="742950" lvl="1" indent="-285750">
              <a:buFont typeface="Arial" panose="020B0604020202020204" pitchFamily="34" charset="0"/>
              <a:buChar char="•"/>
            </a:pPr>
            <a:r>
              <a:rPr lang="zh-CN" altLang="en-US" sz="1050" dirty="0"/>
              <a:t>根据</a:t>
            </a:r>
            <a:r>
              <a:rPr lang="en-US" altLang="zh-CN" sz="1050" dirty="0"/>
              <a:t>requirement</a:t>
            </a:r>
            <a:r>
              <a:rPr lang="zh-CN" altLang="en-US" sz="1050" dirty="0"/>
              <a:t>，可能需要以下</a:t>
            </a:r>
            <a:r>
              <a:rPr lang="en-US" altLang="zh-CN" sz="1050" dirty="0"/>
              <a:t>APIs</a:t>
            </a:r>
          </a:p>
          <a:p>
            <a:pPr marL="742950" lvl="1" indent="-285750">
              <a:buFont typeface="Arial" panose="020B0604020202020204" pitchFamily="34" charset="0"/>
              <a:buChar char="•"/>
            </a:pPr>
            <a:r>
              <a:rPr lang="en-US" sz="1050" dirty="0" err="1"/>
              <a:t>postTweet</a:t>
            </a:r>
            <a:r>
              <a:rPr lang="en-US" sz="1050" dirty="0"/>
              <a:t>(</a:t>
            </a:r>
            <a:r>
              <a:rPr lang="en-US" sz="1050" dirty="0" err="1"/>
              <a:t>user_id</a:t>
            </a:r>
            <a:r>
              <a:rPr lang="en-US" sz="1050" dirty="0"/>
              <a:t>, content, location, timestamp,…)</a:t>
            </a:r>
          </a:p>
          <a:p>
            <a:pPr marL="742950" lvl="1" indent="-285750">
              <a:buFont typeface="Arial" panose="020B0604020202020204" pitchFamily="34" charset="0"/>
              <a:buChar char="•"/>
            </a:pPr>
            <a:r>
              <a:rPr lang="en-US" sz="1050" dirty="0" err="1"/>
              <a:t>generateTimeline</a:t>
            </a:r>
            <a:r>
              <a:rPr lang="en-US" sz="1050" dirty="0"/>
              <a:t>(</a:t>
            </a:r>
            <a:r>
              <a:rPr lang="en-US" sz="1050" dirty="0" err="1"/>
              <a:t>user_id</a:t>
            </a:r>
            <a:r>
              <a:rPr lang="en-US" sz="1050" dirty="0"/>
              <a:t>, </a:t>
            </a:r>
            <a:r>
              <a:rPr lang="en-US" sz="1050" dirty="0" err="1"/>
              <a:t>current_time</a:t>
            </a:r>
            <a:r>
              <a:rPr lang="en-US" sz="1050" dirty="0"/>
              <a:t>, …)</a:t>
            </a:r>
          </a:p>
          <a:p>
            <a:pPr marL="285750" indent="-285750">
              <a:buFont typeface="Arial" panose="020B0604020202020204" pitchFamily="34" charset="0"/>
              <a:buChar char="•"/>
            </a:pPr>
            <a:r>
              <a:rPr lang="en-US" sz="1050" dirty="0"/>
              <a:t>Define data model</a:t>
            </a:r>
          </a:p>
          <a:p>
            <a:pPr marL="742950" lvl="1" indent="-285750">
              <a:buFont typeface="Arial" panose="020B0604020202020204" pitchFamily="34" charset="0"/>
              <a:buChar char="•"/>
            </a:pPr>
            <a:r>
              <a:rPr lang="zh-CN" altLang="en-US" sz="1050" dirty="0"/>
              <a:t>数据怎么存，在哪存，存什么</a:t>
            </a:r>
            <a:endParaRPr lang="en-US" altLang="zh-CN" sz="1050" dirty="0"/>
          </a:p>
          <a:p>
            <a:pPr marL="742950" lvl="1" indent="-285750">
              <a:buFont typeface="Arial" panose="020B0604020202020204" pitchFamily="34" charset="0"/>
              <a:buChar char="•"/>
            </a:pPr>
            <a:r>
              <a:rPr lang="en-US" sz="1050" dirty="0"/>
              <a:t>User: </a:t>
            </a:r>
            <a:r>
              <a:rPr lang="en-US" sz="1050" dirty="0" err="1"/>
              <a:t>UserID</a:t>
            </a:r>
            <a:r>
              <a:rPr lang="en-US" sz="1050" dirty="0"/>
              <a:t>, Name, Email, </a:t>
            </a:r>
            <a:r>
              <a:rPr lang="en-US" sz="1050" dirty="0" err="1"/>
              <a:t>LastLogin</a:t>
            </a:r>
            <a:r>
              <a:rPr lang="en-US" sz="1050" dirty="0"/>
              <a:t>, …</a:t>
            </a:r>
          </a:p>
          <a:p>
            <a:pPr marL="742950" lvl="1" indent="-285750">
              <a:buFont typeface="Arial" panose="020B0604020202020204" pitchFamily="34" charset="0"/>
              <a:buChar char="•"/>
            </a:pPr>
            <a:r>
              <a:rPr lang="en-US" sz="1050" dirty="0"/>
              <a:t>Tweet: </a:t>
            </a:r>
            <a:r>
              <a:rPr lang="en-US" sz="1050" dirty="0" err="1"/>
              <a:t>TweetID</a:t>
            </a:r>
            <a:r>
              <a:rPr lang="en-US" sz="1050" dirty="0"/>
              <a:t>, Content, Number of Likes, Time stamp, …</a:t>
            </a:r>
          </a:p>
          <a:p>
            <a:pPr marL="742950" lvl="1" indent="-285750">
              <a:buFont typeface="Arial" panose="020B0604020202020204" pitchFamily="34" charset="0"/>
              <a:buChar char="•"/>
            </a:pPr>
            <a:r>
              <a:rPr lang="en-US" sz="1050" dirty="0" err="1"/>
              <a:t>UserFollowers</a:t>
            </a:r>
            <a:r>
              <a:rPr lang="en-US" sz="1050" dirty="0"/>
              <a:t>: UserId1, UserId2, …</a:t>
            </a:r>
          </a:p>
          <a:p>
            <a:pPr marL="285750" indent="-285750">
              <a:buFont typeface="Arial" panose="020B0604020202020204" pitchFamily="34" charset="0"/>
              <a:buChar char="•"/>
            </a:pPr>
            <a:r>
              <a:rPr lang="en-US" sz="1050" dirty="0"/>
              <a:t>High-level design</a:t>
            </a:r>
          </a:p>
          <a:p>
            <a:pPr marL="742950" lvl="1" indent="-285750">
              <a:buFont typeface="Arial" panose="020B0604020202020204" pitchFamily="34" charset="0"/>
              <a:buChar char="•"/>
            </a:pPr>
            <a:r>
              <a:rPr lang="en-US" sz="1050" dirty="0"/>
              <a:t>Multiple application servers to serve read/write requests, with a load balancer in front of the servers</a:t>
            </a:r>
          </a:p>
          <a:p>
            <a:pPr marL="742950" lvl="1" indent="-285750">
              <a:buFont typeface="Arial" panose="020B0604020202020204" pitchFamily="34" charset="0"/>
              <a:buChar char="•"/>
            </a:pPr>
            <a:r>
              <a:rPr lang="en-US" sz="1050" dirty="0"/>
              <a:t>On backend, an efficient database to store all tweets, and support a huge number of reads; also a </a:t>
            </a:r>
            <a:r>
              <a:rPr lang="en-US" sz="1050" b="1" dirty="0"/>
              <a:t>distributed file system for photos and videos</a:t>
            </a:r>
          </a:p>
          <a:p>
            <a:pPr marL="285750" indent="-285750">
              <a:buFont typeface="Arial" panose="020B0604020202020204" pitchFamily="34" charset="0"/>
              <a:buChar char="•"/>
            </a:pPr>
            <a:r>
              <a:rPr lang="en-US" sz="1050" dirty="0"/>
              <a:t>Detailed design</a:t>
            </a:r>
          </a:p>
          <a:p>
            <a:pPr marL="742950" lvl="1" indent="-285750">
              <a:buFont typeface="Arial" panose="020B0604020202020204" pitchFamily="34" charset="0"/>
              <a:buChar char="•"/>
            </a:pPr>
            <a:r>
              <a:rPr lang="en-US" sz="1050" dirty="0"/>
              <a:t>Based on the interviewer’s question, e.g.,</a:t>
            </a:r>
          </a:p>
          <a:p>
            <a:pPr marL="1200150" lvl="2" indent="-285750">
              <a:buFont typeface="Arial" panose="020B0604020202020204" pitchFamily="34" charset="0"/>
              <a:buChar char="•"/>
            </a:pPr>
            <a:r>
              <a:rPr lang="en-US" sz="1050" dirty="0"/>
              <a:t>Partition huge amount of data to multiple databases; or store all data in one database</a:t>
            </a:r>
          </a:p>
          <a:p>
            <a:pPr marL="1200150" lvl="2" indent="-285750">
              <a:buFont typeface="Arial" panose="020B0604020202020204" pitchFamily="34" charset="0"/>
              <a:buChar char="•"/>
            </a:pPr>
            <a:r>
              <a:rPr lang="en-US" sz="1050" dirty="0"/>
              <a:t>Hot users?</a:t>
            </a:r>
          </a:p>
          <a:p>
            <a:pPr marL="1200150" lvl="2" indent="-285750">
              <a:buFont typeface="Arial" panose="020B0604020202020204" pitchFamily="34" charset="0"/>
              <a:buChar char="•"/>
            </a:pPr>
            <a:r>
              <a:rPr lang="en-US" sz="1050" dirty="0"/>
              <a:t>Where/how to introduce cache</a:t>
            </a:r>
          </a:p>
          <a:p>
            <a:pPr marL="285750" indent="-285750">
              <a:buFont typeface="Arial" panose="020B0604020202020204" pitchFamily="34" charset="0"/>
              <a:buChar char="•"/>
            </a:pPr>
            <a:r>
              <a:rPr lang="en-US" sz="1050" dirty="0"/>
              <a:t>Bottleneck</a:t>
            </a:r>
          </a:p>
          <a:p>
            <a:pPr marL="742950" lvl="1" indent="-285750">
              <a:buFont typeface="Arial" panose="020B0604020202020204" pitchFamily="34" charset="0"/>
              <a:buChar char="•"/>
            </a:pPr>
            <a:r>
              <a:rPr lang="en-US" sz="1050" dirty="0"/>
              <a:t>Single point of failure?</a:t>
            </a:r>
          </a:p>
          <a:p>
            <a:pPr marL="742950" lvl="1" indent="-285750">
              <a:buFont typeface="Arial" panose="020B0604020202020204" pitchFamily="34" charset="0"/>
              <a:buChar char="•"/>
            </a:pPr>
            <a:r>
              <a:rPr lang="en-US" sz="1050" dirty="0"/>
              <a:t>Replica of data? In case of losing some servers</a:t>
            </a:r>
          </a:p>
          <a:p>
            <a:pPr marL="742950" lvl="1" indent="-285750">
              <a:buFont typeface="Arial" panose="020B0604020202020204" pitchFamily="34" charset="0"/>
              <a:buChar char="•"/>
            </a:pPr>
            <a:endParaRPr lang="en-US" sz="1050" dirty="0"/>
          </a:p>
          <a:p>
            <a:r>
              <a:rPr lang="en-US" sz="1050" u="sng" dirty="0"/>
              <a:t>Example 2, URL shorten</a:t>
            </a:r>
          </a:p>
          <a:p>
            <a:pPr marL="171450" indent="-171450">
              <a:buFont typeface="Arial" panose="020B0604020202020204" pitchFamily="34" charset="0"/>
              <a:buChar char="•"/>
            </a:pPr>
            <a:r>
              <a:rPr lang="en-US" sz="1050" dirty="0"/>
              <a:t>Requirement </a:t>
            </a:r>
          </a:p>
          <a:p>
            <a:pPr marL="628650" lvl="1" indent="-171450">
              <a:buFont typeface="Arial" panose="020B0604020202020204" pitchFamily="34" charset="0"/>
              <a:buChar char="•"/>
            </a:pPr>
            <a:r>
              <a:rPr lang="en-US" sz="1050" dirty="0" err="1"/>
              <a:t>Usecases</a:t>
            </a:r>
            <a:r>
              <a:rPr lang="en-US" sz="1050" dirty="0"/>
              <a:t>: take a </a:t>
            </a:r>
            <a:r>
              <a:rPr lang="en-US" sz="1050" dirty="0" err="1"/>
              <a:t>url</a:t>
            </a:r>
            <a:r>
              <a:rPr lang="en-US" sz="1050" dirty="0"/>
              <a:t> -&gt; return a shorter </a:t>
            </a:r>
            <a:r>
              <a:rPr lang="en-US" sz="1050" dirty="0" err="1"/>
              <a:t>url</a:t>
            </a:r>
            <a:endParaRPr lang="en-US" sz="1050" dirty="0"/>
          </a:p>
          <a:p>
            <a:pPr marL="628650" lvl="1" indent="-171450">
              <a:buFont typeface="Arial" panose="020B0604020202020204" pitchFamily="34" charset="0"/>
              <a:buChar char="•"/>
            </a:pPr>
            <a:r>
              <a:rPr lang="en-US" sz="1050" dirty="0"/>
              <a:t>Redirection: take a short </a:t>
            </a:r>
            <a:r>
              <a:rPr lang="en-US" sz="1050" dirty="0" err="1"/>
              <a:t>url</a:t>
            </a:r>
            <a:r>
              <a:rPr lang="en-US" sz="1050" dirty="0"/>
              <a:t> -&gt; redirect to the original </a:t>
            </a:r>
            <a:r>
              <a:rPr lang="en-US" sz="1050" dirty="0" err="1"/>
              <a:t>url</a:t>
            </a:r>
            <a:endParaRPr lang="en-US" sz="1050" dirty="0"/>
          </a:p>
          <a:p>
            <a:pPr marL="628650" lvl="1" indent="-171450">
              <a:buFont typeface="Arial" panose="020B0604020202020204" pitchFamily="34" charset="0"/>
              <a:buChar char="•"/>
            </a:pPr>
            <a:r>
              <a:rPr lang="en-US" sz="1050" dirty="0"/>
              <a:t>Custom </a:t>
            </a:r>
            <a:r>
              <a:rPr lang="en-US" sz="1050" dirty="0" err="1"/>
              <a:t>url</a:t>
            </a:r>
            <a:r>
              <a:rPr lang="en-US" sz="1050" dirty="0"/>
              <a:t> OK?</a:t>
            </a:r>
          </a:p>
          <a:p>
            <a:pPr marL="628650" lvl="1" indent="-171450">
              <a:buFont typeface="Arial" panose="020B0604020202020204" pitchFamily="34" charset="0"/>
              <a:buChar char="•"/>
            </a:pPr>
            <a:r>
              <a:rPr lang="en-US" sz="1050" dirty="0"/>
              <a:t>High availability?</a:t>
            </a:r>
          </a:p>
          <a:p>
            <a:pPr marL="171450" indent="-171450">
              <a:buFont typeface="Arial" panose="020B0604020202020204" pitchFamily="34" charset="0"/>
              <a:buChar char="•"/>
            </a:pPr>
            <a:r>
              <a:rPr lang="en-US" sz="1050" dirty="0"/>
              <a:t>Estimation</a:t>
            </a:r>
          </a:p>
          <a:p>
            <a:pPr marL="628650" lvl="1" indent="-171450">
              <a:buFont typeface="Arial" panose="020B0604020202020204" pitchFamily="34" charset="0"/>
              <a:buChar char="•"/>
            </a:pPr>
            <a:r>
              <a:rPr lang="en-US" sz="1050" dirty="0"/>
              <a:t>400 requests per second</a:t>
            </a:r>
          </a:p>
          <a:p>
            <a:pPr marL="628650" lvl="1" indent="-171450">
              <a:buFont typeface="Arial" panose="020B0604020202020204" pitchFamily="34" charset="0"/>
              <a:buChar char="•"/>
            </a:pPr>
            <a:r>
              <a:rPr lang="en-US" sz="1050" dirty="0"/>
              <a:t>500 byte per </a:t>
            </a:r>
            <a:r>
              <a:rPr lang="en-US" sz="1050" dirty="0" err="1"/>
              <a:t>url</a:t>
            </a:r>
            <a:r>
              <a:rPr lang="en-US" sz="1050" dirty="0"/>
              <a:t>, 6 byte per hash</a:t>
            </a:r>
          </a:p>
          <a:p>
            <a:pPr marL="628650" lvl="1" indent="-171450">
              <a:buFont typeface="Arial" panose="020B0604020202020204" pitchFamily="34" charset="0"/>
              <a:buChar char="•"/>
            </a:pPr>
            <a:r>
              <a:rPr lang="en-US" sz="1050" dirty="0"/>
              <a:t>3TB for all </a:t>
            </a:r>
            <a:r>
              <a:rPr lang="en-US" sz="1050" dirty="0" err="1"/>
              <a:t>url</a:t>
            </a:r>
            <a:r>
              <a:rPr lang="en-US" sz="1050" dirty="0"/>
              <a:t>, 36GB for all hash</a:t>
            </a:r>
          </a:p>
          <a:p>
            <a:pPr marL="628650" lvl="1" indent="-171450">
              <a:buFont typeface="Arial" panose="020B0604020202020204" pitchFamily="34" charset="0"/>
              <a:buChar char="•"/>
            </a:pPr>
            <a:r>
              <a:rPr lang="en-US" sz="1050" dirty="0"/>
              <a:t>Data read per second 360 x 506 = 180 k bytes</a:t>
            </a:r>
          </a:p>
          <a:p>
            <a:pPr marL="628650" lvl="1" indent="-171450">
              <a:buFont typeface="Arial" panose="020B0604020202020204" pitchFamily="34" charset="0"/>
              <a:buChar char="•"/>
            </a:pPr>
            <a:r>
              <a:rPr lang="en-US" sz="1050" dirty="0"/>
              <a:t>To speed up disk r/w, do I choose SSD?</a:t>
            </a:r>
          </a:p>
          <a:p>
            <a:pPr marL="171450" indent="-171450">
              <a:buFont typeface="Arial" panose="020B0604020202020204" pitchFamily="34" charset="0"/>
              <a:buChar char="•"/>
            </a:pPr>
            <a:r>
              <a:rPr lang="en-US" sz="1050" dirty="0"/>
              <a:t>Abstract design</a:t>
            </a:r>
          </a:p>
          <a:p>
            <a:pPr marL="628650" lvl="1" indent="-171450">
              <a:buFont typeface="Arial" panose="020B0604020202020204" pitchFamily="34" charset="0"/>
              <a:buChar char="•"/>
            </a:pPr>
            <a:r>
              <a:rPr lang="en-US" altLang="zh-CN" sz="1050" dirty="0"/>
              <a:t>Load balancer?</a:t>
            </a:r>
            <a:r>
              <a:rPr lang="zh-CN" altLang="en-US" sz="1050" dirty="0"/>
              <a:t> </a:t>
            </a:r>
            <a:r>
              <a:rPr lang="en-US" altLang="zh-CN" sz="1050" dirty="0"/>
              <a:t>400</a:t>
            </a:r>
            <a:r>
              <a:rPr lang="zh-CN" altLang="en-US" sz="1050" dirty="0"/>
              <a:t> </a:t>
            </a:r>
            <a:r>
              <a:rPr lang="en-US" altLang="zh-CN" sz="1050" dirty="0"/>
              <a:t>requests</a:t>
            </a:r>
            <a:r>
              <a:rPr lang="zh-CN" altLang="en-US" sz="1050" dirty="0"/>
              <a:t> </a:t>
            </a:r>
            <a:r>
              <a:rPr lang="en-US" altLang="zh-CN" sz="1050" dirty="0"/>
              <a:t>per</a:t>
            </a:r>
            <a:r>
              <a:rPr lang="zh-CN" altLang="en-US" sz="1050" dirty="0"/>
              <a:t> </a:t>
            </a:r>
            <a:r>
              <a:rPr lang="en-US" altLang="zh-CN" sz="1050" dirty="0"/>
              <a:t>second</a:t>
            </a:r>
            <a:r>
              <a:rPr lang="zh-CN" altLang="en-US" sz="1050" dirty="0"/>
              <a:t> </a:t>
            </a:r>
            <a:r>
              <a:rPr lang="en-US" altLang="zh-CN" sz="1050" dirty="0"/>
              <a:t>is</a:t>
            </a:r>
            <a:r>
              <a:rPr lang="zh-CN" altLang="en-US" sz="1050" dirty="0"/>
              <a:t> </a:t>
            </a:r>
            <a:r>
              <a:rPr lang="en-US" altLang="zh-CN" sz="1050" dirty="0"/>
              <a:t>no</a:t>
            </a:r>
            <a:r>
              <a:rPr lang="zh-CN" altLang="en-US" sz="1050" dirty="0"/>
              <a:t> </a:t>
            </a:r>
            <a:r>
              <a:rPr lang="en-US" altLang="zh-CN" sz="1050" dirty="0"/>
              <a:t>big</a:t>
            </a:r>
            <a:r>
              <a:rPr lang="zh-CN" altLang="en-US" sz="1050" dirty="0"/>
              <a:t> </a:t>
            </a:r>
            <a:r>
              <a:rPr lang="en-US" altLang="zh-CN" sz="1050" dirty="0"/>
              <a:t>deal, so NO</a:t>
            </a:r>
            <a:endParaRPr lang="en-US" sz="1050" dirty="0"/>
          </a:p>
          <a:p>
            <a:pPr marL="628650" lvl="1" indent="-171450">
              <a:buFont typeface="Arial" panose="020B0604020202020204" pitchFamily="34" charset="0"/>
              <a:buChar char="•"/>
            </a:pPr>
            <a:r>
              <a:rPr lang="en-US" sz="1050" dirty="0"/>
              <a:t>Application service layer</a:t>
            </a:r>
          </a:p>
          <a:p>
            <a:pPr marL="1085850" lvl="2" indent="-171450">
              <a:buFont typeface="Arial" panose="020B0604020202020204" pitchFamily="34" charset="0"/>
              <a:buChar char="•"/>
            </a:pPr>
            <a:r>
              <a:rPr lang="en-US" sz="1050" dirty="0"/>
              <a:t>Shortening service</a:t>
            </a:r>
          </a:p>
          <a:p>
            <a:pPr marL="1085850" lvl="2" indent="-171450">
              <a:buFont typeface="Arial" panose="020B0604020202020204" pitchFamily="34" charset="0"/>
              <a:buChar char="•"/>
            </a:pPr>
            <a:r>
              <a:rPr lang="en-US" sz="1050" dirty="0"/>
              <a:t>Redirection service</a:t>
            </a:r>
          </a:p>
          <a:p>
            <a:pPr marL="628650" lvl="1" indent="-171450">
              <a:buFont typeface="Arial" panose="020B0604020202020204" pitchFamily="34" charset="0"/>
              <a:buChar char="•"/>
            </a:pPr>
            <a:r>
              <a:rPr lang="en-US" sz="1050" dirty="0"/>
              <a:t>Data storage layer (hash-&gt;</a:t>
            </a:r>
            <a:r>
              <a:rPr lang="en-US" sz="1050" dirty="0" err="1"/>
              <a:t>url</a:t>
            </a:r>
            <a:r>
              <a:rPr lang="en-US" sz="1050" dirty="0"/>
              <a:t> mapping)</a:t>
            </a:r>
          </a:p>
          <a:p>
            <a:pPr marL="1085850" lvl="2" indent="-171450">
              <a:buFont typeface="Arial" panose="020B0604020202020204" pitchFamily="34" charset="0"/>
              <a:buChar char="•"/>
            </a:pPr>
            <a:r>
              <a:rPr lang="en-US" sz="1050" dirty="0"/>
              <a:t>Like a big hash table</a:t>
            </a:r>
          </a:p>
          <a:p>
            <a:pPr marL="1085850" lvl="2" indent="-171450">
              <a:buFont typeface="Arial" panose="020B0604020202020204" pitchFamily="34" charset="0"/>
              <a:buChar char="•"/>
            </a:pPr>
            <a:r>
              <a:rPr lang="en-US" sz="1050" dirty="0" err="1"/>
              <a:t>Hashed_url</a:t>
            </a:r>
            <a:r>
              <a:rPr lang="en-US" sz="1050" dirty="0"/>
              <a:t> = convert_to_base64(md5(</a:t>
            </a:r>
            <a:r>
              <a:rPr lang="en-US" sz="1050" dirty="0" err="1"/>
              <a:t>original_url+salt</a:t>
            </a:r>
            <a:r>
              <a:rPr lang="en-US" sz="1050" dirty="0"/>
              <a:t>))[:6]</a:t>
            </a:r>
          </a:p>
          <a:p>
            <a:pPr marL="628650" lvl="1" indent="-171450">
              <a:buFont typeface="Arial" panose="020B0604020202020204" pitchFamily="34" charset="0"/>
              <a:buChar char="•"/>
            </a:pPr>
            <a:r>
              <a:rPr lang="en-US" sz="1050" dirty="0"/>
              <a:t>Cache system? Maybe</a:t>
            </a:r>
          </a:p>
          <a:p>
            <a:pPr marL="1085850" lvl="2" indent="-171450">
              <a:buFont typeface="Arial" panose="020B0604020202020204" pitchFamily="34" charset="0"/>
              <a:buChar char="•"/>
            </a:pPr>
            <a:r>
              <a:rPr lang="en-US" sz="1050" dirty="0"/>
              <a:t>Database caching</a:t>
            </a:r>
          </a:p>
          <a:p>
            <a:pPr marL="171450" indent="-171450">
              <a:buFont typeface="Arial" panose="020B0604020202020204" pitchFamily="34" charset="0"/>
              <a:buChar char="•"/>
            </a:pPr>
            <a:r>
              <a:rPr lang="en-US" sz="1050" dirty="0"/>
              <a:t>Bottleneck</a:t>
            </a:r>
          </a:p>
          <a:p>
            <a:pPr marL="628650" lvl="1" indent="-171450">
              <a:buFont typeface="Arial" panose="020B0604020202020204" pitchFamily="34" charset="0"/>
              <a:buChar char="•"/>
            </a:pPr>
            <a:r>
              <a:rPr lang="en-US" sz="1050" dirty="0"/>
              <a:t>Based on </a:t>
            </a:r>
            <a:r>
              <a:rPr lang="en-US" sz="1050" b="1" dirty="0"/>
              <a:t>estimation</a:t>
            </a:r>
            <a:r>
              <a:rPr lang="en-US" sz="1050" dirty="0"/>
              <a:t>, traffic is NOT the problem, instead how to search through 3TB is more problematic. May need to </a:t>
            </a:r>
            <a:r>
              <a:rPr lang="en-US" sz="1050" u="sng" dirty="0"/>
              <a:t>distribute the database </a:t>
            </a:r>
            <a:r>
              <a:rPr lang="en-US" sz="1050" dirty="0"/>
              <a:t>on multiple machines. (</a:t>
            </a:r>
            <a:r>
              <a:rPr lang="en-US" sz="1050" b="1" dirty="0">
                <a:solidFill>
                  <a:srgbClr val="FF0000"/>
                </a:solidFill>
              </a:rPr>
              <a:t>Database replication </a:t>
            </a:r>
            <a:r>
              <a:rPr lang="en-US" sz="1050" dirty="0"/>
              <a:t>is the frequent electronic copying data from a database in one computer or server to a database in another so that all users share the same level of information. The result is </a:t>
            </a:r>
            <a:r>
              <a:rPr lang="en-US" sz="1050" b="1" dirty="0">
                <a:solidFill>
                  <a:srgbClr val="FF0000"/>
                </a:solidFill>
              </a:rPr>
              <a:t>a distributed database </a:t>
            </a:r>
            <a:r>
              <a:rPr lang="en-US" sz="1050" dirty="0"/>
              <a:t>in which users can access data relevant to their tasks without interfering with the work of others.)</a:t>
            </a:r>
          </a:p>
          <a:p>
            <a:pPr marL="171450" indent="-171450">
              <a:buFont typeface="Arial" panose="020B0604020202020204" pitchFamily="34" charset="0"/>
              <a:buChar char="•"/>
            </a:pPr>
            <a:r>
              <a:rPr lang="zh-CN" altLang="en-US" sz="1050" dirty="0"/>
              <a:t>经过以上论述，如果</a:t>
            </a:r>
            <a:r>
              <a:rPr lang="en-US" altLang="zh-CN" sz="1050" dirty="0"/>
              <a:t>interviewer</a:t>
            </a:r>
            <a:r>
              <a:rPr lang="zh-CN" altLang="en-US" sz="1050" dirty="0"/>
              <a:t>同意，则进行更详细的</a:t>
            </a:r>
            <a:r>
              <a:rPr lang="en-US" altLang="zh-CN" sz="1050" dirty="0"/>
              <a:t>design</a:t>
            </a:r>
            <a:endParaRPr lang="en-US" sz="1050" dirty="0"/>
          </a:p>
        </p:txBody>
      </p:sp>
      <p:sp>
        <p:nvSpPr>
          <p:cNvPr id="3" name="TextBox 2">
            <a:extLst>
              <a:ext uri="{FF2B5EF4-FFF2-40B4-BE49-F238E27FC236}">
                <a16:creationId xmlns:a16="http://schemas.microsoft.com/office/drawing/2014/main" xmlns="" id="{45EE6207-1A31-48C6-A741-A63C1FAF5F7B}"/>
              </a:ext>
            </a:extLst>
          </p:cNvPr>
          <p:cNvSpPr txBox="1"/>
          <p:nvPr/>
        </p:nvSpPr>
        <p:spPr>
          <a:xfrm>
            <a:off x="6886600" y="1619672"/>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4241398534"/>
      </p:ext>
    </p:extLst>
  </p:cSld>
  <p:clrMapOvr>
    <a:masterClrMapping/>
  </p:clrMapOvr>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7478970"/>
          </a:xfrm>
          <a:prstGeom prst="rect">
            <a:avLst/>
          </a:prstGeom>
        </p:spPr>
        <p:txBody>
          <a:bodyPr wrap="square">
            <a:spAutoFit/>
          </a:bodyPr>
          <a:lstStyle/>
          <a:p>
            <a:r>
              <a:rPr lang="en-US" altLang="ja-JP" sz="1200" b="1" dirty="0">
                <a:solidFill>
                  <a:srgbClr val="FF0000"/>
                </a:solidFill>
              </a:rPr>
              <a:t>System Design </a:t>
            </a:r>
            <a:r>
              <a:rPr lang="en-US" altLang="ja-JP" sz="1200" dirty="0"/>
              <a:t>Questions in Interviews:</a:t>
            </a:r>
          </a:p>
          <a:p>
            <a:pPr marL="171450" indent="-171450">
              <a:buFont typeface="Arial" panose="020B0604020202020204" pitchFamily="34" charset="0"/>
              <a:buChar char="•"/>
            </a:pPr>
            <a:r>
              <a:rPr lang="en-US" altLang="ja-JP" sz="1200" dirty="0"/>
              <a:t>Design </a:t>
            </a:r>
            <a:r>
              <a:rPr lang="en-US" altLang="ja-JP" sz="1200" b="1" dirty="0"/>
              <a:t>Instagram</a:t>
            </a:r>
          </a:p>
          <a:p>
            <a:pPr marL="628650" lvl="1" indent="-171450">
              <a:buFont typeface="Arial" panose="020B0604020202020204" pitchFamily="34" charset="0"/>
              <a:buChar char="•"/>
            </a:pPr>
            <a:r>
              <a:rPr lang="en-US" altLang="ja-JP" sz="1200" dirty="0"/>
              <a:t>Requirements (both functional and non-functional)</a:t>
            </a:r>
          </a:p>
          <a:p>
            <a:pPr marL="1085850" lvl="2" indent="-171450">
              <a:buFont typeface="Arial" panose="020B0604020202020204" pitchFamily="34" charset="0"/>
              <a:buChar char="•"/>
            </a:pPr>
            <a:r>
              <a:rPr lang="en-US" altLang="ja-JP" sz="1200" dirty="0"/>
              <a:t>User can upload video/photo</a:t>
            </a:r>
          </a:p>
          <a:p>
            <a:pPr marL="1085850" lvl="2" indent="-171450">
              <a:buFont typeface="Arial" panose="020B0604020202020204" pitchFamily="34" charset="0"/>
              <a:buChar char="•"/>
            </a:pPr>
            <a:r>
              <a:rPr lang="en-US" altLang="ja-JP" sz="1200" dirty="0"/>
              <a:t>User can search a specific photo</a:t>
            </a:r>
          </a:p>
          <a:p>
            <a:pPr marL="1085850" lvl="2" indent="-171450">
              <a:buFont typeface="Arial" panose="020B0604020202020204" pitchFamily="34" charset="0"/>
              <a:buChar char="•"/>
            </a:pPr>
            <a:r>
              <a:rPr lang="en-US" altLang="ja-JP" sz="1200" dirty="0"/>
              <a:t>User can follow other users</a:t>
            </a:r>
          </a:p>
          <a:p>
            <a:pPr marL="1085850" lvl="2" indent="-171450">
              <a:buFont typeface="Arial" panose="020B0604020202020204" pitchFamily="34" charset="0"/>
              <a:buChar char="•"/>
            </a:pPr>
            <a:r>
              <a:rPr lang="en-US" altLang="ja-JP" sz="1200" dirty="0"/>
              <a:t>System generates a list of new post of other users that this user is following</a:t>
            </a:r>
          </a:p>
          <a:p>
            <a:pPr marL="1085850" lvl="2" indent="-171450">
              <a:buFont typeface="Arial" panose="020B0604020202020204" pitchFamily="34" charset="0"/>
              <a:buChar char="•"/>
            </a:pPr>
            <a:r>
              <a:rPr lang="en-US" altLang="ja-JP" sz="1200" b="1" dirty="0"/>
              <a:t>Non-functional</a:t>
            </a:r>
            <a:r>
              <a:rPr lang="en-US" altLang="ja-JP" sz="1200" dirty="0"/>
              <a:t>: latency, how long the video/photo stored (5 years, with absolutely no data lose), availability, etc. (need to be detailed here, omit)</a:t>
            </a:r>
          </a:p>
          <a:p>
            <a:pPr marL="1085850" lvl="2" indent="-171450">
              <a:buFont typeface="Arial" panose="020B0604020202020204" pitchFamily="34" charset="0"/>
              <a:buChar char="•"/>
            </a:pPr>
            <a:r>
              <a:rPr lang="en-US" altLang="ja-JP" sz="1200" dirty="0"/>
              <a:t>NOT in scope: tagging other users in photos, commenting on posts, etc.</a:t>
            </a:r>
          </a:p>
          <a:p>
            <a:pPr marL="1085850" lvl="2" indent="-171450">
              <a:buFont typeface="Arial" panose="020B0604020202020204" pitchFamily="34" charset="0"/>
              <a:buChar char="•"/>
            </a:pPr>
            <a:r>
              <a:rPr lang="zh-CN" altLang="en-US" sz="1200" dirty="0"/>
              <a:t>指针对在</a:t>
            </a:r>
            <a:r>
              <a:rPr lang="en-US" altLang="zh-CN" sz="1200" dirty="0"/>
              <a:t>scope</a:t>
            </a:r>
            <a:r>
              <a:rPr lang="zh-CN" altLang="en-US" sz="1200" dirty="0"/>
              <a:t>里的东西进行设计</a:t>
            </a:r>
            <a:endParaRPr lang="en-US" altLang="ja-JP" sz="1200" dirty="0"/>
          </a:p>
          <a:p>
            <a:pPr marL="628650" lvl="1" indent="-171450">
              <a:buFont typeface="Arial" panose="020B0604020202020204" pitchFamily="34" charset="0"/>
              <a:buChar char="•"/>
            </a:pPr>
            <a:r>
              <a:rPr lang="en-US" altLang="ja-JP" sz="1200" dirty="0"/>
              <a:t>Estimation:</a:t>
            </a:r>
          </a:p>
          <a:p>
            <a:pPr marL="1085850" lvl="2" indent="-171450">
              <a:buFont typeface="Arial" panose="020B0604020202020204" pitchFamily="34" charset="0"/>
              <a:buChar char="•"/>
            </a:pPr>
            <a:r>
              <a:rPr lang="en-US" altLang="ja-JP" sz="1200" dirty="0"/>
              <a:t>System should be </a:t>
            </a:r>
            <a:r>
              <a:rPr lang="en-US" altLang="ja-JP" sz="1200" b="1" dirty="0"/>
              <a:t>read-heavy</a:t>
            </a:r>
            <a:r>
              <a:rPr lang="en-US" altLang="ja-JP" sz="1200" dirty="0"/>
              <a:t>, so building a system that can read quickly</a:t>
            </a:r>
          </a:p>
          <a:p>
            <a:pPr marL="1543050" lvl="3" indent="-171450">
              <a:buFont typeface="Arial" panose="020B0604020202020204" pitchFamily="34" charset="0"/>
              <a:buChar char="•"/>
            </a:pPr>
            <a:r>
              <a:rPr lang="en-US" altLang="ja-JP" sz="1200" dirty="0"/>
              <a:t>1000 reads per second</a:t>
            </a:r>
          </a:p>
          <a:p>
            <a:pPr marL="1085850" lvl="2" indent="-171450">
              <a:buFont typeface="Arial" panose="020B0604020202020204" pitchFamily="34" charset="0"/>
              <a:buChar char="•"/>
            </a:pPr>
            <a:r>
              <a:rPr lang="en-US" altLang="ja-JP" sz="1200" dirty="0"/>
              <a:t>Assuming 1M active users, 2M photos uploaded every day, </a:t>
            </a:r>
            <a:r>
              <a:rPr lang="en-US" altLang="ja-JP" sz="1200" b="1" dirty="0"/>
              <a:t>23 photos every second</a:t>
            </a:r>
            <a:r>
              <a:rPr lang="en-US" altLang="ja-JP" sz="1200" dirty="0"/>
              <a:t>. (</a:t>
            </a:r>
            <a:r>
              <a:rPr lang="zh-CN" altLang="en-US" sz="1200" dirty="0"/>
              <a:t>精确到秒</a:t>
            </a:r>
            <a:r>
              <a:rPr lang="en-US" altLang="ja-JP" sz="1200" dirty="0"/>
              <a:t>)</a:t>
            </a:r>
          </a:p>
          <a:p>
            <a:pPr marL="1085850" lvl="2" indent="-171450">
              <a:buFont typeface="Arial" panose="020B0604020202020204" pitchFamily="34" charset="0"/>
              <a:buChar char="•"/>
            </a:pPr>
            <a:r>
              <a:rPr lang="en-US" altLang="ja-JP" sz="1200" dirty="0"/>
              <a:t>Photo size &gt;= 200KB</a:t>
            </a:r>
          </a:p>
          <a:p>
            <a:pPr marL="1543050" lvl="3" indent="-171450">
              <a:buFont typeface="Arial" panose="020B0604020202020204" pitchFamily="34" charset="0"/>
              <a:buChar char="•"/>
            </a:pPr>
            <a:r>
              <a:rPr lang="en-US" altLang="ja-JP" sz="1200" dirty="0"/>
              <a:t>Total space for 1 day = 200KB * 2M ~= 400GB, </a:t>
            </a:r>
          </a:p>
          <a:p>
            <a:pPr marL="1543050" lvl="3" indent="-171450">
              <a:buFont typeface="Arial" panose="020B0604020202020204" pitchFamily="34" charset="0"/>
              <a:buChar char="•"/>
            </a:pPr>
            <a:r>
              <a:rPr lang="en-US" altLang="ja-JP" sz="1200" dirty="0"/>
              <a:t>Total space for 5 years = 400GB * 5 * 365 = 712 TB</a:t>
            </a:r>
          </a:p>
          <a:p>
            <a:pPr marL="628650" lvl="1" indent="-171450">
              <a:buFont typeface="Arial" panose="020B0604020202020204" pitchFamily="34" charset="0"/>
              <a:buChar char="•"/>
            </a:pPr>
            <a:r>
              <a:rPr lang="en-US" altLang="ja-JP" sz="1200" dirty="0"/>
              <a:t>High level system design &amp; Define Data model</a:t>
            </a:r>
          </a:p>
          <a:p>
            <a:pPr marL="1085850" lvl="2" indent="-171450">
              <a:buFont typeface="Arial" panose="020B0604020202020204" pitchFamily="34" charset="0"/>
              <a:buChar char="•"/>
            </a:pPr>
            <a:r>
              <a:rPr lang="en-US" altLang="ja-JP" sz="1200" dirty="0"/>
              <a:t>Support 2 scenarios: upload , and view</a:t>
            </a:r>
          </a:p>
          <a:p>
            <a:pPr marL="1085850" lvl="2" indent="-171450">
              <a:buFont typeface="Arial" panose="020B0604020202020204" pitchFamily="34" charset="0"/>
              <a:buChar char="•"/>
            </a:pPr>
            <a:r>
              <a:rPr lang="en-US" altLang="ja-JP" sz="1200" dirty="0"/>
              <a:t>Design</a:t>
            </a:r>
            <a:r>
              <a:rPr lang="zh-CN" altLang="en-US" sz="1200" dirty="0"/>
              <a:t>概略图见右</a:t>
            </a:r>
            <a:r>
              <a:rPr lang="en-US" altLang="zh-CN" sz="1200" dirty="0"/>
              <a:t>, one image storage for photo/video, a database for metadata</a:t>
            </a:r>
          </a:p>
          <a:p>
            <a:pPr marL="1085850" lvl="2" indent="-171450">
              <a:buFont typeface="Arial" panose="020B0604020202020204" pitchFamily="34" charset="0"/>
              <a:buChar char="•"/>
            </a:pPr>
            <a:r>
              <a:rPr lang="en-US" altLang="ja-JP" sz="1200" dirty="0"/>
              <a:t>Database schema, for photo, user, and user follow</a:t>
            </a:r>
          </a:p>
          <a:p>
            <a:pPr marL="1543050" lvl="3" indent="-171450">
              <a:buFont typeface="Arial" panose="020B0604020202020204" pitchFamily="34" charset="0"/>
              <a:buChar char="•"/>
            </a:pPr>
            <a:r>
              <a:rPr lang="en-US" altLang="ja-JP" sz="1200" dirty="0"/>
              <a:t>Need </a:t>
            </a:r>
            <a:r>
              <a:rPr lang="en-US" altLang="ja-JP" sz="1200" dirty="0" err="1" smtClean="0"/>
              <a:t>creationDatae</a:t>
            </a:r>
            <a:r>
              <a:rPr lang="en-US" altLang="ja-JP" sz="1200" dirty="0" smtClean="0"/>
              <a:t> to </a:t>
            </a:r>
            <a:r>
              <a:rPr lang="en-US" altLang="ja-JP" sz="1200" dirty="0"/>
              <a:t>get the most recent posts</a:t>
            </a:r>
          </a:p>
          <a:p>
            <a:pPr marL="1543050" lvl="3" indent="-171450">
              <a:buFont typeface="Arial" panose="020B0604020202020204" pitchFamily="34" charset="0"/>
              <a:buChar char="•"/>
            </a:pPr>
            <a:r>
              <a:rPr lang="en-US" altLang="ja-JP" sz="1200" dirty="0"/>
              <a:t>E.g., Relational database for metadata, NoSQL for photo/video storage</a:t>
            </a:r>
          </a:p>
          <a:p>
            <a:pPr marL="628650" lvl="1" indent="-171450">
              <a:buFont typeface="Arial" panose="020B0604020202020204" pitchFamily="34" charset="0"/>
              <a:buChar char="•"/>
            </a:pPr>
            <a:r>
              <a:rPr lang="en-US" altLang="ja-JP" sz="1200" dirty="0"/>
              <a:t>Component design</a:t>
            </a:r>
          </a:p>
          <a:p>
            <a:pPr marL="1085850" lvl="2" indent="-171450">
              <a:buFont typeface="Arial" panose="020B0604020202020204" pitchFamily="34" charset="0"/>
              <a:buChar char="•"/>
            </a:pPr>
            <a:r>
              <a:rPr lang="en-US" altLang="ja-JP" sz="1200" dirty="0"/>
              <a:t>Speed different for read/write, so improve the by separating write/read; make multiple instance to handle read/write</a:t>
            </a:r>
          </a:p>
          <a:p>
            <a:pPr marL="1085850" lvl="2" indent="-171450">
              <a:buFont typeface="Arial" panose="020B0604020202020204" pitchFamily="34" charset="0"/>
              <a:buChar char="•"/>
            </a:pPr>
            <a:r>
              <a:rPr lang="en-US" altLang="ja-JP" sz="1200" dirty="0"/>
              <a:t>Reliability: backup all databases to prevent data lose</a:t>
            </a:r>
          </a:p>
          <a:p>
            <a:pPr marL="1085850" lvl="2" indent="-171450">
              <a:buFont typeface="Arial" panose="020B0604020202020204" pitchFamily="34" charset="0"/>
              <a:buChar char="•"/>
            </a:pPr>
            <a:r>
              <a:rPr lang="zh-CN" altLang="en-US" sz="1200" dirty="0"/>
              <a:t>这个</a:t>
            </a:r>
            <a:r>
              <a:rPr lang="en-US" altLang="zh-CN" sz="1200" dirty="0"/>
              <a:t>design</a:t>
            </a:r>
            <a:r>
              <a:rPr lang="zh-CN" altLang="en-US" sz="1200" dirty="0"/>
              <a:t>见左</a:t>
            </a:r>
            <a:endParaRPr lang="en-US" altLang="zh-CN" sz="1200" dirty="0"/>
          </a:p>
          <a:p>
            <a:pPr marL="1085850" lvl="2" indent="-171450">
              <a:buFont typeface="Arial" panose="020B0604020202020204" pitchFamily="34" charset="0"/>
              <a:buChar char="•"/>
            </a:pPr>
            <a:r>
              <a:rPr lang="en-US" altLang="zh-CN" sz="1200" dirty="0"/>
              <a:t>(more detailed) Partition metadata using </a:t>
            </a:r>
            <a:r>
              <a:rPr lang="en-US" altLang="zh-CN" sz="1200" dirty="0" err="1"/>
              <a:t>UserID</a:t>
            </a:r>
            <a:r>
              <a:rPr lang="en-US" altLang="zh-CN" sz="1200" dirty="0"/>
              <a:t>, like a </a:t>
            </a:r>
            <a:r>
              <a:rPr lang="en-US" altLang="zh-CN" sz="1200" dirty="0" err="1"/>
              <a:t>hashtable</a:t>
            </a:r>
            <a:r>
              <a:rPr lang="en-US" altLang="zh-CN" sz="1200" dirty="0"/>
              <a:t>, </a:t>
            </a:r>
            <a:r>
              <a:rPr lang="en-US" altLang="zh-CN" sz="1200" dirty="0" err="1"/>
              <a:t>calc</a:t>
            </a:r>
            <a:r>
              <a:rPr lang="en-US" altLang="zh-CN" sz="1200" dirty="0"/>
              <a:t> a key for each user based on </a:t>
            </a:r>
            <a:r>
              <a:rPr lang="en-US" altLang="zh-CN" sz="1200" dirty="0" err="1"/>
              <a:t>UserID</a:t>
            </a:r>
            <a:r>
              <a:rPr lang="en-US" altLang="zh-CN" sz="1200" dirty="0"/>
              <a:t>, so searching for a specific user is faster (</a:t>
            </a:r>
            <a:r>
              <a:rPr lang="zh-CN" altLang="en-US" sz="1200" dirty="0"/>
              <a:t>这个学名叫</a:t>
            </a:r>
            <a:r>
              <a:rPr lang="en-US" altLang="zh-CN" sz="1200" b="1" dirty="0" err="1"/>
              <a:t>sharding</a:t>
            </a:r>
            <a:r>
              <a:rPr lang="en-US" altLang="zh-CN" sz="1200" dirty="0"/>
              <a:t>)</a:t>
            </a:r>
          </a:p>
          <a:p>
            <a:pPr marL="1085850" lvl="2" indent="-171450">
              <a:buFont typeface="Arial" panose="020B0604020202020204" pitchFamily="34" charset="0"/>
              <a:buChar char="•"/>
            </a:pPr>
            <a:r>
              <a:rPr lang="en-US" altLang="zh-CN" sz="1200" dirty="0"/>
              <a:t>As for system generating a list of new posts, </a:t>
            </a:r>
          </a:p>
          <a:p>
            <a:pPr marL="1543050" lvl="3" indent="-171450">
              <a:buFont typeface="Arial" panose="020B0604020202020204" pitchFamily="34" charset="0"/>
              <a:buChar char="•"/>
            </a:pPr>
            <a:r>
              <a:rPr lang="en-US" altLang="zh-CN" sz="1200" dirty="0"/>
              <a:t>(</a:t>
            </a:r>
            <a:r>
              <a:rPr lang="en-US" altLang="zh-CN" sz="1200" b="1" dirty="0"/>
              <a:t>Pre-generation method</a:t>
            </a:r>
            <a:r>
              <a:rPr lang="en-US" altLang="zh-CN" sz="1200" dirty="0"/>
              <a:t>)For each user, system has a storage for new  posts; system also knows the user’s following list, so when a new post is made by any user in the list, system stores a link to that storage</a:t>
            </a:r>
          </a:p>
          <a:p>
            <a:pPr marL="1543050" lvl="3" indent="-171450">
              <a:buFont typeface="Arial" panose="020B0604020202020204" pitchFamily="34" charset="0"/>
              <a:buChar char="•"/>
            </a:pPr>
            <a:r>
              <a:rPr lang="en-US" altLang="zh-CN" sz="1200" dirty="0"/>
              <a:t>Client&lt;-&gt;system can then do </a:t>
            </a:r>
            <a:r>
              <a:rPr lang="en-US" altLang="zh-CN" sz="1200" b="1" dirty="0"/>
              <a:t>push/pull</a:t>
            </a:r>
            <a:r>
              <a:rPr lang="en-US" altLang="zh-CN" sz="1200" dirty="0"/>
              <a:t> or </a:t>
            </a:r>
            <a:r>
              <a:rPr lang="en-US" altLang="zh-CN" sz="1200" b="1" dirty="0"/>
              <a:t>hybrid</a:t>
            </a:r>
            <a:r>
              <a:rPr lang="en-US" altLang="zh-CN" sz="1200" dirty="0"/>
              <a:t> communication to give the new posts</a:t>
            </a:r>
          </a:p>
          <a:p>
            <a:pPr marL="1085850" lvl="2" indent="-171450">
              <a:buFont typeface="Arial" panose="020B0604020202020204" pitchFamily="34" charset="0"/>
              <a:buChar char="•"/>
            </a:pPr>
            <a:r>
              <a:rPr lang="en-US" altLang="zh-CN" sz="1200" dirty="0"/>
              <a:t>Cache &amp; load balancing</a:t>
            </a:r>
          </a:p>
          <a:p>
            <a:pPr marL="1543050" lvl="3" indent="-171450">
              <a:buFont typeface="Arial" panose="020B0604020202020204" pitchFamily="34" charset="0"/>
              <a:buChar char="•"/>
            </a:pPr>
            <a:r>
              <a:rPr lang="en-US" altLang="zh-CN" sz="1200" dirty="0"/>
              <a:t>If globally available, then </a:t>
            </a:r>
            <a:r>
              <a:rPr lang="en-US" altLang="zh-CN" sz="1200" b="1" dirty="0"/>
              <a:t>geographically based photo/video caches</a:t>
            </a:r>
            <a:r>
              <a:rPr lang="en-US" altLang="zh-CN" sz="1200" dirty="0"/>
              <a:t> are needed</a:t>
            </a:r>
          </a:p>
        </p:txBody>
      </p:sp>
      <p:sp>
        <p:nvSpPr>
          <p:cNvPr id="5" name="AutoShape 4" descr="No Graph available"/>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12293"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6244" y="1115616"/>
            <a:ext cx="5549900" cy="2463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3597578"/>
            <a:ext cx="6699250" cy="241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2296"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334125" y="3707904"/>
            <a:ext cx="6489700" cy="2927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6220072" y="323528"/>
            <a:ext cx="6220072" cy="3416320"/>
          </a:xfrm>
          <a:prstGeom prst="rect">
            <a:avLst/>
          </a:prstGeom>
          <a:noFill/>
        </p:spPr>
        <p:txBody>
          <a:bodyPr wrap="square" rtlCol="0">
            <a:spAutoFit/>
          </a:bodyPr>
          <a:lstStyle/>
          <a:p>
            <a:r>
              <a:rPr lang="zh-CN" altLang="en-US" dirty="0"/>
              <a:t>注意，在</a:t>
            </a:r>
            <a:r>
              <a:rPr lang="en-US" altLang="zh-CN" dirty="0"/>
              <a:t>replicate database</a:t>
            </a:r>
            <a:r>
              <a:rPr lang="zh-CN" altLang="en-US" dirty="0"/>
              <a:t>这里，一个重要的知识是</a:t>
            </a:r>
            <a:r>
              <a:rPr lang="en-US" altLang="zh-CN" b="1" dirty="0">
                <a:solidFill>
                  <a:srgbClr val="FF0000"/>
                </a:solidFill>
              </a:rPr>
              <a:t>CAP</a:t>
            </a:r>
            <a:r>
              <a:rPr lang="zh-CN" altLang="en-US" b="1" dirty="0">
                <a:solidFill>
                  <a:srgbClr val="FF0000"/>
                </a:solidFill>
              </a:rPr>
              <a:t>原则</a:t>
            </a:r>
            <a:r>
              <a:rPr lang="zh-CN" altLang="en-US" dirty="0"/>
              <a:t>，</a:t>
            </a:r>
            <a:r>
              <a:rPr lang="en-US" altLang="zh-CN" dirty="0"/>
              <a:t>that it is </a:t>
            </a:r>
            <a:r>
              <a:rPr lang="en-US" altLang="zh-CN" b="1" dirty="0"/>
              <a:t>impossible</a:t>
            </a:r>
            <a:r>
              <a:rPr lang="en-US" altLang="zh-CN" dirty="0"/>
              <a:t> for a </a:t>
            </a:r>
            <a:r>
              <a:rPr lang="en-US" altLang="zh-CN" u="sng" dirty="0"/>
              <a:t>distributed data store</a:t>
            </a:r>
            <a:r>
              <a:rPr lang="en-US" altLang="zh-CN" dirty="0"/>
              <a:t> to simultaneously provide more than two out of the following three guarantees</a:t>
            </a:r>
          </a:p>
          <a:p>
            <a:pPr marL="285750" indent="-285750">
              <a:buFont typeface="Arial" panose="020B0604020202020204" pitchFamily="34" charset="0"/>
              <a:buChar char="•"/>
            </a:pPr>
            <a:r>
              <a:rPr lang="en-US" altLang="ja-JP" b="1" dirty="0"/>
              <a:t>Consistency</a:t>
            </a:r>
            <a:r>
              <a:rPr lang="en-US" altLang="ja-JP" dirty="0"/>
              <a:t>: Every read receives the most recent write or an error</a:t>
            </a:r>
          </a:p>
          <a:p>
            <a:pPr marL="285750" indent="-285750">
              <a:buFont typeface="Arial" panose="020B0604020202020204" pitchFamily="34" charset="0"/>
              <a:buChar char="•"/>
            </a:pPr>
            <a:r>
              <a:rPr lang="en-US" altLang="ja-JP" b="1" dirty="0"/>
              <a:t>Availability</a:t>
            </a:r>
            <a:r>
              <a:rPr lang="en-US" altLang="ja-JP" dirty="0"/>
              <a:t>: Every request receives a (non-error) response – without guarantee that it contains the most recent write</a:t>
            </a:r>
          </a:p>
          <a:p>
            <a:pPr marL="285750" indent="-285750">
              <a:buFont typeface="Arial" panose="020B0604020202020204" pitchFamily="34" charset="0"/>
              <a:buChar char="•"/>
            </a:pPr>
            <a:r>
              <a:rPr lang="en-US" altLang="ja-JP" b="1" dirty="0"/>
              <a:t>Partition</a:t>
            </a:r>
            <a:r>
              <a:rPr lang="en-US" altLang="ja-JP" dirty="0"/>
              <a:t> tolerance: The system continues to operate despite an arbitrary number of messages being dropped (or delayed) by the network between nodes</a:t>
            </a:r>
          </a:p>
          <a:p>
            <a:r>
              <a:rPr kumimoji="1" lang="zh-CN" altLang="en-US" dirty="0"/>
              <a:t>结论就是，要有取有舍</a:t>
            </a:r>
            <a:r>
              <a:rPr kumimoji="1" lang="en-US" altLang="zh-CN" dirty="0"/>
              <a:t>…</a:t>
            </a:r>
            <a:endParaRPr kumimoji="1" lang="ja-JP" altLang="en-US" dirty="0"/>
          </a:p>
        </p:txBody>
      </p:sp>
      <p:sp>
        <p:nvSpPr>
          <p:cNvPr id="7" name="テキスト ボックス 6"/>
          <p:cNvSpPr txBox="1"/>
          <p:nvPr/>
        </p:nvSpPr>
        <p:spPr>
          <a:xfrm>
            <a:off x="6887293" y="6596666"/>
            <a:ext cx="7488832" cy="1446550"/>
          </a:xfrm>
          <a:prstGeom prst="rect">
            <a:avLst/>
          </a:prstGeom>
          <a:noFill/>
        </p:spPr>
        <p:txBody>
          <a:bodyPr wrap="square" rtlCol="0">
            <a:spAutoFit/>
          </a:bodyPr>
          <a:lstStyle/>
          <a:p>
            <a:r>
              <a:rPr kumimoji="1" lang="en-US" altLang="zh-CN" b="1" dirty="0">
                <a:solidFill>
                  <a:srgbClr val="FF0000"/>
                </a:solidFill>
              </a:rPr>
              <a:t>SQL</a:t>
            </a:r>
            <a:r>
              <a:rPr kumimoji="1" lang="en-US" altLang="zh-CN" dirty="0"/>
              <a:t>(e.g., MySQL)</a:t>
            </a:r>
            <a:r>
              <a:rPr kumimoji="1" lang="en-US" altLang="zh-CN" dirty="0">
                <a:solidFill>
                  <a:srgbClr val="FF0000"/>
                </a:solidFill>
              </a:rPr>
              <a:t> </a:t>
            </a:r>
            <a:r>
              <a:rPr kumimoji="1" lang="en-US" altLang="zh-CN" dirty="0"/>
              <a:t>vs. </a:t>
            </a:r>
            <a:r>
              <a:rPr kumimoji="1" lang="en-US" altLang="zh-CN" b="1" dirty="0">
                <a:solidFill>
                  <a:srgbClr val="FF0000"/>
                </a:solidFill>
              </a:rPr>
              <a:t>NoSQL</a:t>
            </a:r>
            <a:r>
              <a:rPr kumimoji="1" lang="en-US" altLang="zh-CN" dirty="0"/>
              <a:t>(e.g., MongoDB):</a:t>
            </a:r>
          </a:p>
          <a:p>
            <a:pPr marL="285750" indent="-285750">
              <a:buFont typeface="Arial" panose="020B0604020202020204" pitchFamily="34" charset="0"/>
              <a:buChar char="•"/>
            </a:pPr>
            <a:r>
              <a:rPr kumimoji="1" lang="en-US" altLang="ja-JP" sz="1400" dirty="0"/>
              <a:t>SQL </a:t>
            </a:r>
            <a:r>
              <a:rPr lang="en-US" altLang="ja-JP" sz="1400" dirty="0"/>
              <a:t>use structured query language (SQL) for defining and manipulating data, need </a:t>
            </a:r>
            <a:r>
              <a:rPr lang="en-US" altLang="ja-JP" sz="1400" b="1" dirty="0"/>
              <a:t>pre-defined</a:t>
            </a:r>
            <a:r>
              <a:rPr lang="en-US" altLang="ja-JP" sz="1400" dirty="0"/>
              <a:t> schema and structure; NoSQL  has </a:t>
            </a:r>
            <a:r>
              <a:rPr lang="en-US" altLang="ja-JP" sz="1400" b="1" dirty="0"/>
              <a:t>dynamic schema </a:t>
            </a:r>
            <a:r>
              <a:rPr lang="en-US" altLang="ja-JP" sz="1400" dirty="0"/>
              <a:t>for unstructured data, and data is stored in many ways: it can be column-oriented, document-oriented, graph-based or organized as a </a:t>
            </a:r>
            <a:r>
              <a:rPr lang="en-US" altLang="ja-JP" sz="1400" dirty="0" err="1"/>
              <a:t>KeyValue</a:t>
            </a:r>
            <a:r>
              <a:rPr lang="en-US" altLang="ja-JP" sz="1400" dirty="0"/>
              <a:t> store.</a:t>
            </a:r>
          </a:p>
          <a:p>
            <a:pPr marL="285750" indent="-285750">
              <a:buFont typeface="Arial" panose="020B0604020202020204" pitchFamily="34" charset="0"/>
              <a:buChar char="•"/>
            </a:pPr>
            <a:r>
              <a:rPr lang="en-US" altLang="ja-JP" sz="1400" dirty="0"/>
              <a:t>NoSQL</a:t>
            </a:r>
            <a:r>
              <a:rPr lang="zh-CN" altLang="en-US" sz="1400" dirty="0"/>
              <a:t>还是不能完全理解，需要动手试试</a:t>
            </a:r>
            <a:endParaRPr kumimoji="1" lang="ja-JP" altLang="en-US" sz="1400" dirty="0"/>
          </a:p>
        </p:txBody>
      </p:sp>
    </p:spTree>
    <p:extLst>
      <p:ext uri="{BB962C8B-B14F-4D97-AF65-F5344CB8AC3E}">
        <p14:creationId xmlns:p14="http://schemas.microsoft.com/office/powerpoint/2010/main" val="192211294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6"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7"/>
            </a:endParaRPr>
          </a:p>
          <a:p>
            <a:r>
              <a:rPr lang="en-US" altLang="ja-JP" dirty="0">
                <a:hlinkClick r:id="rId7"/>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r>
              <a:rPr lang="ja-JP" altLang="en-US" dirty="0"/>
              <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r>
              <a:rPr lang="ja-JP" altLang="en-US" dirty="0"/>
              <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xmlns="" val="20000"/>
                    </a:ext>
                  </a:extLst>
                </a:gridCol>
                <a:gridCol w="3260360">
                  <a:extLst>
                    <a:ext uri="{9D8B030D-6E8A-4147-A177-3AD203B41FA5}">
                      <a16:colId xmlns:a16="http://schemas.microsoft.com/office/drawing/2014/main" xmlns="" val="20001"/>
                    </a:ext>
                  </a:extLst>
                </a:gridCol>
                <a:gridCol w="1363169">
                  <a:extLst>
                    <a:ext uri="{9D8B030D-6E8A-4147-A177-3AD203B41FA5}">
                      <a16:colId xmlns:a16="http://schemas.microsoft.com/office/drawing/2014/main" xmlns=""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xmlns=""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xmlns="" val="20000"/>
                    </a:ext>
                  </a:extLst>
                </a:gridCol>
                <a:gridCol w="2057400">
                  <a:extLst>
                    <a:ext uri="{9D8B030D-6E8A-4147-A177-3AD203B41FA5}">
                      <a16:colId xmlns:a16="http://schemas.microsoft.com/office/drawing/2014/main" xmlns="" val="20001"/>
                    </a:ext>
                  </a:extLst>
                </a:gridCol>
                <a:gridCol w="2057400">
                  <a:extLst>
                    <a:ext uri="{9D8B030D-6E8A-4147-A177-3AD203B41FA5}">
                      <a16:colId xmlns:a16="http://schemas.microsoft.com/office/drawing/2014/main" xmlns=""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
        <p:nvSpPr>
          <p:cNvPr id="3" name="正方形/長方形 2"/>
          <p:cNvSpPr/>
          <p:nvPr/>
        </p:nvSpPr>
        <p:spPr>
          <a:xfrm>
            <a:off x="160332" y="6948264"/>
            <a:ext cx="5140876" cy="923330"/>
          </a:xfrm>
          <a:prstGeom prst="rect">
            <a:avLst/>
          </a:prstGeom>
        </p:spPr>
        <p:txBody>
          <a:bodyPr wrap="square">
            <a:spAutoFit/>
          </a:bodyPr>
          <a:lstStyle/>
          <a:p>
            <a:r>
              <a:rPr lang="en-US" altLang="ja-JP" b="1" dirty="0">
                <a:solidFill>
                  <a:srgbClr val="FF0000"/>
                </a:solidFill>
              </a:rPr>
              <a:t>127.0.0.1</a:t>
            </a:r>
            <a:r>
              <a:rPr lang="en-US" altLang="ja-JP" dirty="0"/>
              <a:t> is the loopback connection on your network interface card (NIC)</a:t>
            </a:r>
          </a:p>
          <a:p>
            <a:pPr marL="285750" indent="-285750">
              <a:buFont typeface="Arial" panose="020B0604020202020204" pitchFamily="34" charset="0"/>
              <a:buChar char="•"/>
            </a:pPr>
            <a:r>
              <a:rPr lang="en-US" altLang="ja-JP" dirty="0"/>
              <a:t>Ping 127.0.0.1 to check if NIC is broken.</a:t>
            </a:r>
            <a:endParaRPr lang="ja-JP" altLang="en-US" dirty="0"/>
          </a:p>
        </p:txBody>
      </p:sp>
      <p:sp>
        <p:nvSpPr>
          <p:cNvPr id="10" name="正方形/長方形 9"/>
          <p:cNvSpPr/>
          <p:nvPr/>
        </p:nvSpPr>
        <p:spPr>
          <a:xfrm>
            <a:off x="260648" y="8028384"/>
            <a:ext cx="6120680" cy="1754326"/>
          </a:xfrm>
          <a:prstGeom prst="rect">
            <a:avLst/>
          </a:prstGeom>
        </p:spPr>
        <p:txBody>
          <a:bodyPr wrap="square">
            <a:spAutoFit/>
          </a:bodyPr>
          <a:lstStyle/>
          <a:p>
            <a:pPr fontAlgn="base"/>
            <a:r>
              <a:rPr lang="en-US" altLang="ja-JP" b="1" dirty="0"/>
              <a:t>How can you identify the </a:t>
            </a:r>
            <a:r>
              <a:rPr lang="en-US" altLang="ja-JP" b="1" dirty="0">
                <a:solidFill>
                  <a:srgbClr val="FF0000"/>
                </a:solidFill>
              </a:rPr>
              <a:t>IP class </a:t>
            </a:r>
            <a:r>
              <a:rPr lang="en-US" altLang="ja-JP" b="1" dirty="0"/>
              <a:t>of a given IP address?</a:t>
            </a:r>
            <a:endParaRPr lang="en-US" altLang="ja-JP" dirty="0"/>
          </a:p>
          <a:p>
            <a:pPr fontAlgn="base"/>
            <a:r>
              <a:rPr lang="en-US" altLang="ja-JP" dirty="0"/>
              <a:t>By looking at the first octet of any given IP address, you can identify whether it’s Class A, B or C. If the first octet begins with a </a:t>
            </a:r>
            <a:r>
              <a:rPr lang="en-US" altLang="ja-JP" b="1" dirty="0">
                <a:solidFill>
                  <a:srgbClr val="FF0000"/>
                </a:solidFill>
              </a:rPr>
              <a:t>0</a:t>
            </a:r>
            <a:r>
              <a:rPr lang="en-US" altLang="ja-JP" dirty="0"/>
              <a:t> bit, that address is Class A. If it begins with bits </a:t>
            </a:r>
            <a:r>
              <a:rPr lang="en-US" altLang="ja-JP" b="1" dirty="0">
                <a:solidFill>
                  <a:srgbClr val="FF0000"/>
                </a:solidFill>
              </a:rPr>
              <a:t>10</a:t>
            </a:r>
            <a:r>
              <a:rPr lang="en-US" altLang="ja-JP" dirty="0">
                <a:solidFill>
                  <a:srgbClr val="FF0000"/>
                </a:solidFill>
              </a:rPr>
              <a:t> </a:t>
            </a:r>
            <a:r>
              <a:rPr lang="en-US" altLang="ja-JP" dirty="0"/>
              <a:t>then that address is a Class B address. If it begins with </a:t>
            </a:r>
            <a:r>
              <a:rPr lang="en-US" altLang="ja-JP" b="1" dirty="0">
                <a:solidFill>
                  <a:srgbClr val="FF0000"/>
                </a:solidFill>
              </a:rPr>
              <a:t>110</a:t>
            </a:r>
            <a:r>
              <a:rPr lang="en-US" altLang="ja-JP" dirty="0"/>
              <a:t>, then it’s a Class C network.</a:t>
            </a:r>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IP packet</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xmlns="" id="{6098979D-2214-48CE-93CB-ECAF922EEC59}"/>
              </a:ext>
            </a:extLst>
          </p:cNvPr>
          <p:cNvSpPr txBox="1"/>
          <p:nvPr/>
        </p:nvSpPr>
        <p:spPr>
          <a:xfrm>
            <a:off x="-99392" y="10700231"/>
            <a:ext cx="9144000" cy="3970318"/>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r>
              <a:rPr lang="en-US" dirty="0"/>
              <a:t/>
            </a:r>
            <a:br>
              <a:rPr lang="en-US" dirty="0"/>
            </a:br>
            <a:r>
              <a:rPr lang="en-US" dirty="0"/>
              <a:t>All implementations of traceroute rely on ICMP (type 11) packets being sent to the originator.</a:t>
            </a:r>
          </a:p>
          <a:p>
            <a:pPr fontAlgn="base"/>
            <a:r>
              <a:rPr lang="en-US" dirty="0"/>
              <a:t>This program attempts trace route by launching </a:t>
            </a:r>
            <a:r>
              <a:rPr lang="en-US" b="1" dirty="0">
                <a:solidFill>
                  <a:srgbClr val="FF0000"/>
                </a:solidFill>
              </a:rPr>
              <a:t>UDP probe packets </a:t>
            </a:r>
            <a:r>
              <a:rPr lang="en-US" dirty="0"/>
              <a:t>with a small </a:t>
            </a:r>
            <a:r>
              <a:rPr lang="en-US" dirty="0" err="1"/>
              <a:t>ttl</a:t>
            </a:r>
            <a:r>
              <a:rPr lang="en-US" dirty="0"/>
              <a:t> (time to live) then listening for an </a:t>
            </a:r>
            <a:r>
              <a:rPr lang="en-US" b="1" dirty="0"/>
              <a:t>ICMP "time exceeded" reply </a:t>
            </a:r>
            <a:r>
              <a:rPr lang="en-US" dirty="0"/>
              <a:t>from a gateway. </a:t>
            </a:r>
          </a:p>
          <a:p>
            <a:pPr fontAlgn="base"/>
            <a:r>
              <a:rPr lang="en-US" dirty="0"/>
              <a:t>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xmlns=""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xmlns=""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xmlns=""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xmlns=""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308324"/>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dirty="0"/>
          </a:p>
          <a:p>
            <a:r>
              <a:rPr lang="en-US" altLang="zh-CN" b="1" dirty="0" err="1">
                <a:solidFill>
                  <a:srgbClr val="FF0000"/>
                </a:solidFill>
              </a:rPr>
              <a:t>FlexRay</a:t>
            </a:r>
            <a:r>
              <a:rPr lang="zh-CN" altLang="en-US" b="1" dirty="0">
                <a:solidFill>
                  <a:srgbClr val="FF0000"/>
                </a:solidFill>
              </a:rPr>
              <a:t>主要是欧洲</a:t>
            </a:r>
            <a:r>
              <a:rPr lang="en-US" altLang="zh-CN" b="1" dirty="0">
                <a:solidFill>
                  <a:srgbClr val="FF0000"/>
                </a:solidFill>
              </a:rPr>
              <a:t>BMW</a:t>
            </a:r>
            <a:r>
              <a:rPr lang="zh-CN" altLang="en-US" b="1" dirty="0">
                <a:solidFill>
                  <a:srgbClr val="FF0000"/>
                </a:solidFill>
              </a:rPr>
              <a:t>，</a:t>
            </a:r>
            <a:r>
              <a:rPr lang="en-US" altLang="zh-CN" b="1" dirty="0">
                <a:solidFill>
                  <a:srgbClr val="FF0000"/>
                </a:solidFill>
              </a:rPr>
              <a:t>Daimler</a:t>
            </a:r>
            <a:r>
              <a:rPr lang="zh-CN" altLang="en-US" b="1" dirty="0">
                <a:solidFill>
                  <a:srgbClr val="FF0000"/>
                </a:solidFill>
              </a:rPr>
              <a:t>，</a:t>
            </a:r>
            <a:r>
              <a:rPr lang="en-US" altLang="zh-CN" b="1" dirty="0">
                <a:solidFill>
                  <a:srgbClr val="FF0000"/>
                </a:solidFill>
              </a:rPr>
              <a:t>Audi</a:t>
            </a:r>
            <a:r>
              <a:rPr lang="zh-CN" altLang="en-US" b="1" dirty="0">
                <a:solidFill>
                  <a:srgbClr val="FF0000"/>
                </a:solidFill>
              </a:rPr>
              <a:t>等</a:t>
            </a:r>
            <a:r>
              <a:rPr lang="en-US" altLang="zh-CN" b="1" dirty="0">
                <a:solidFill>
                  <a:srgbClr val="FF0000"/>
                </a:solidFill>
              </a:rPr>
              <a:t>OEM</a:t>
            </a:r>
            <a:r>
              <a:rPr lang="zh-CN" altLang="en-US" b="1" dirty="0">
                <a:solidFill>
                  <a:srgbClr val="FF0000"/>
                </a:solidFill>
              </a:rPr>
              <a:t>推行的</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pic>
        <p:nvPicPr>
          <p:cNvPr id="1433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75" y="5326045"/>
            <a:ext cx="6699250" cy="3841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933"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r>
              <a:rPr lang="en-US" altLang="ja-JP" dirty="0"/>
              <a:t/>
            </a:r>
            <a:br>
              <a:rPr lang="en-US" altLang="ja-JP" dirty="0"/>
            </a:br>
            <a:endParaRPr lang="ja-JP" altLang="en-US" dirty="0"/>
          </a:p>
        </p:txBody>
      </p:sp>
      <p:sp>
        <p:nvSpPr>
          <p:cNvPr id="5" name="正方形/長方形 4"/>
          <p:cNvSpPr/>
          <p:nvPr/>
        </p:nvSpPr>
        <p:spPr>
          <a:xfrm>
            <a:off x="702940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54156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688538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0546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24148" y="1597532"/>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pic>
        <p:nvPicPr>
          <p:cNvPr id="1433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88879" y="-3780928"/>
            <a:ext cx="4947394" cy="37094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3466615" y="-3276872"/>
            <a:ext cx="6275998" cy="2246769"/>
          </a:xfrm>
          <a:prstGeom prst="rect">
            <a:avLst/>
          </a:prstGeom>
          <a:noFill/>
        </p:spPr>
        <p:txBody>
          <a:bodyPr wrap="square" rtlCol="0">
            <a:spAutoFit/>
          </a:bodyPr>
          <a:lstStyle/>
          <a:p>
            <a:r>
              <a:rPr lang="zh-CN" altLang="en-US" sz="1400" dirty="0"/>
              <a:t>上图是</a:t>
            </a:r>
            <a:r>
              <a:rPr lang="en-US" altLang="zh-CN" sz="1400" dirty="0"/>
              <a:t>secure boot</a:t>
            </a:r>
            <a:r>
              <a:rPr lang="zh-CN" altLang="en-US" sz="1400" dirty="0"/>
              <a:t>的一般</a:t>
            </a:r>
            <a:r>
              <a:rPr lang="en-US" altLang="zh-CN" sz="1400" dirty="0"/>
              <a:t>flow</a:t>
            </a:r>
            <a:r>
              <a:rPr lang="zh-CN" altLang="en-US" sz="1400" dirty="0"/>
              <a:t>，</a:t>
            </a:r>
            <a:endParaRPr lang="en-US" altLang="zh-CN" sz="1400" dirty="0"/>
          </a:p>
          <a:p>
            <a:pPr marL="285750" indent="-285750">
              <a:buFont typeface="Arial" panose="020B0604020202020204" pitchFamily="34" charset="0"/>
              <a:buChar char="•"/>
            </a:pPr>
            <a:r>
              <a:rPr kumimoji="1" lang="en-US" altLang="zh-CN" sz="1400" dirty="0"/>
              <a:t>1</a:t>
            </a:r>
            <a:r>
              <a:rPr kumimoji="1" lang="en-US" altLang="zh-CN" sz="1400" baseline="30000" dirty="0"/>
              <a:t>st</a:t>
            </a:r>
            <a:r>
              <a:rPr kumimoji="1" lang="en-US" altLang="zh-CN" sz="1400" dirty="0"/>
              <a:t> boot loader</a:t>
            </a:r>
            <a:r>
              <a:rPr kumimoji="1" lang="zh-CN" altLang="en-US" sz="1400" dirty="0"/>
              <a:t>和</a:t>
            </a:r>
            <a:r>
              <a:rPr kumimoji="1" lang="en-US" altLang="zh-CN" sz="1400" dirty="0"/>
              <a:t>CA</a:t>
            </a:r>
            <a:r>
              <a:rPr kumimoji="1" lang="zh-CN" altLang="en-US" sz="1400" dirty="0"/>
              <a:t>的</a:t>
            </a:r>
            <a:r>
              <a:rPr kumimoji="1" lang="en-US" altLang="zh-CN" sz="1400" dirty="0" err="1"/>
              <a:t>pub_key</a:t>
            </a:r>
            <a:r>
              <a:rPr kumimoji="1" lang="en-US" altLang="zh-CN" sz="1400" dirty="0"/>
              <a:t>(</a:t>
            </a:r>
            <a:r>
              <a:rPr lang="zh-CN" altLang="en-US" sz="1400" dirty="0"/>
              <a:t>也可能是</a:t>
            </a:r>
            <a:r>
              <a:rPr lang="en-US" altLang="zh-CN" sz="1400" dirty="0" err="1"/>
              <a:t>pub_key</a:t>
            </a:r>
            <a:r>
              <a:rPr lang="zh-CN" altLang="en-US" sz="1400" dirty="0"/>
              <a:t>的</a:t>
            </a:r>
            <a:r>
              <a:rPr lang="en-US" altLang="zh-CN" sz="1400" dirty="0"/>
              <a:t>hash</a:t>
            </a:r>
            <a:r>
              <a:rPr kumimoji="1" lang="en-US" altLang="zh-CN" sz="1400" dirty="0"/>
              <a:t>)</a:t>
            </a:r>
            <a:r>
              <a:rPr kumimoji="1" lang="zh-CN" altLang="en-US" sz="1400" dirty="0"/>
              <a:t>在某种只能</a:t>
            </a:r>
            <a:r>
              <a:rPr kumimoji="1" lang="en-US" altLang="zh-CN" sz="1400" dirty="0"/>
              <a:t>write</a:t>
            </a:r>
            <a:r>
              <a:rPr kumimoji="1" lang="zh-CN" altLang="en-US" sz="1400" dirty="0"/>
              <a:t>一回的</a:t>
            </a:r>
            <a:r>
              <a:rPr kumimoji="1" lang="en-US" altLang="zh-CN" sz="1400" dirty="0"/>
              <a:t>fuse</a:t>
            </a:r>
            <a:r>
              <a:rPr kumimoji="1" lang="zh-CN" altLang="en-US" sz="1400" dirty="0"/>
              <a:t>上，</a:t>
            </a:r>
            <a:endParaRPr kumimoji="1" lang="en-US" altLang="zh-CN" sz="1400" dirty="0"/>
          </a:p>
          <a:p>
            <a:pPr marL="285750" indent="-285750">
              <a:buFont typeface="Arial" panose="020B0604020202020204" pitchFamily="34" charset="0"/>
              <a:buChar char="•"/>
            </a:pPr>
            <a:r>
              <a:rPr lang="zh-CN" altLang="en-US" sz="1400" dirty="0"/>
              <a:t>系统启动时，</a:t>
            </a:r>
            <a:r>
              <a:rPr lang="en-US" altLang="zh-CN" sz="1400" dirty="0"/>
              <a:t>1</a:t>
            </a:r>
            <a:r>
              <a:rPr lang="en-US" altLang="zh-CN" sz="1400" baseline="30000" dirty="0"/>
              <a:t>st</a:t>
            </a:r>
            <a:r>
              <a:rPr lang="en-US" altLang="zh-CN" sz="1400" dirty="0"/>
              <a:t> boot loader</a:t>
            </a:r>
            <a:r>
              <a:rPr lang="zh-CN" altLang="en-US" sz="1400" dirty="0"/>
              <a:t>被放到</a:t>
            </a:r>
            <a:r>
              <a:rPr lang="en-US" altLang="zh-CN" sz="1400" dirty="0"/>
              <a:t>SRAM</a:t>
            </a:r>
            <a:r>
              <a:rPr lang="zh-CN" altLang="en-US" sz="1400" dirty="0"/>
              <a:t>中</a:t>
            </a:r>
            <a:r>
              <a:rPr lang="en-US" altLang="zh-CN" sz="1400" dirty="0"/>
              <a:t>(</a:t>
            </a:r>
            <a:r>
              <a:rPr lang="en-US" altLang="zh-CN" sz="1400" b="1" dirty="0">
                <a:solidFill>
                  <a:srgbClr val="FF0000"/>
                </a:solidFill>
              </a:rPr>
              <a:t>SRAM</a:t>
            </a:r>
            <a:r>
              <a:rPr lang="zh-CN" altLang="en-US" sz="1400" dirty="0"/>
              <a:t>是</a:t>
            </a:r>
            <a:r>
              <a:rPr lang="en-US" altLang="ja-JP" sz="1400" b="1" dirty="0"/>
              <a:t>static random access memory</a:t>
            </a:r>
            <a:r>
              <a:rPr lang="zh-CN" altLang="en-US" sz="1400" dirty="0"/>
              <a:t>的简称</a:t>
            </a:r>
            <a:r>
              <a:rPr lang="en-US" altLang="zh-CN" sz="1400" dirty="0"/>
              <a:t>)</a:t>
            </a:r>
            <a:r>
              <a:rPr lang="zh-CN" altLang="en-US" sz="1400" dirty="0"/>
              <a:t>，然后</a:t>
            </a:r>
            <a:r>
              <a:rPr lang="en-US" altLang="zh-CN" sz="1400" dirty="0"/>
              <a:t>1st</a:t>
            </a:r>
            <a:r>
              <a:rPr lang="zh-CN" altLang="en-US" sz="1400" dirty="0"/>
              <a:t>从</a:t>
            </a:r>
            <a:r>
              <a:rPr lang="en-US" altLang="zh-CN" sz="1400" dirty="0"/>
              <a:t>flash memory</a:t>
            </a:r>
            <a:r>
              <a:rPr lang="zh-CN" altLang="en-US" sz="1400" dirty="0"/>
              <a:t>上读</a:t>
            </a:r>
            <a:r>
              <a:rPr lang="en-US" altLang="zh-CN" sz="1400" dirty="0"/>
              <a:t>2nd</a:t>
            </a:r>
            <a:r>
              <a:rPr lang="zh-CN" altLang="en-US" sz="1400" dirty="0"/>
              <a:t>，放到</a:t>
            </a:r>
            <a:r>
              <a:rPr lang="en-US" altLang="zh-CN" sz="1400" dirty="0"/>
              <a:t>DRAM</a:t>
            </a:r>
            <a:r>
              <a:rPr lang="zh-CN" altLang="en-US" sz="1400" dirty="0"/>
              <a:t>上</a:t>
            </a:r>
            <a:r>
              <a:rPr lang="en-US" altLang="zh-CN" sz="1400" dirty="0"/>
              <a:t>(</a:t>
            </a:r>
            <a:r>
              <a:rPr lang="en-US" altLang="zh-CN" sz="1400" b="1" dirty="0">
                <a:solidFill>
                  <a:srgbClr val="FF0000"/>
                </a:solidFill>
              </a:rPr>
              <a:t>DRAM</a:t>
            </a:r>
            <a:r>
              <a:rPr lang="zh-CN" altLang="en-US" sz="1400" dirty="0"/>
              <a:t>是</a:t>
            </a:r>
            <a:r>
              <a:rPr lang="en-US" altLang="ja-JP" sz="1400" b="1" dirty="0"/>
              <a:t>Dynamic random access memory</a:t>
            </a:r>
            <a:r>
              <a:rPr lang="zh-CN" altLang="en-US" sz="1400" dirty="0"/>
              <a:t>的简称</a:t>
            </a:r>
            <a:r>
              <a:rPr lang="en-US" altLang="zh-CN" sz="1400" dirty="0"/>
              <a:t>)</a:t>
            </a:r>
            <a:r>
              <a:rPr lang="zh-CN" altLang="en-US" sz="1400" dirty="0"/>
              <a:t>，以此类推</a:t>
            </a:r>
            <a:endParaRPr lang="en-US" altLang="zh-CN" sz="1400" dirty="0"/>
          </a:p>
          <a:p>
            <a:pPr marL="285750" indent="-285750">
              <a:buFont typeface="Arial" panose="020B0604020202020204" pitchFamily="34" charset="0"/>
              <a:buChar char="•"/>
            </a:pPr>
            <a:r>
              <a:rPr kumimoji="1" lang="en-US" altLang="zh-CN" sz="1400" dirty="0"/>
              <a:t>SRAM</a:t>
            </a:r>
            <a:r>
              <a:rPr kumimoji="1" lang="zh-CN" altLang="en-US" sz="1400" dirty="0"/>
              <a:t>和</a:t>
            </a:r>
            <a:r>
              <a:rPr kumimoji="1" lang="en-US" altLang="zh-CN" sz="1400" dirty="0"/>
              <a:t>DRAM</a:t>
            </a:r>
            <a:r>
              <a:rPr kumimoji="1" lang="zh-CN" altLang="en-US" sz="1400" dirty="0"/>
              <a:t>的区别是</a:t>
            </a:r>
            <a:endParaRPr kumimoji="1" lang="en-US" altLang="zh-CN" sz="1400" dirty="0"/>
          </a:p>
          <a:p>
            <a:pPr marL="742950" lvl="1" indent="-285750">
              <a:buFont typeface="Arial" panose="020B0604020202020204" pitchFamily="34" charset="0"/>
              <a:buChar char="•"/>
            </a:pPr>
            <a:r>
              <a:rPr lang="en-US" altLang="ja-JP" sz="1400" dirty="0"/>
              <a:t>SRAM consumes less power than DRAM</a:t>
            </a:r>
          </a:p>
          <a:p>
            <a:pPr marL="742950" lvl="1" indent="-285750">
              <a:buFont typeface="Arial" panose="020B0604020202020204" pitchFamily="34" charset="0"/>
              <a:buChar char="•"/>
            </a:pPr>
            <a:r>
              <a:rPr lang="en-US" altLang="ja-JP" sz="1400" dirty="0"/>
              <a:t>Cheaper DRAM is used in </a:t>
            </a:r>
            <a:r>
              <a:rPr lang="en-US" altLang="ja-JP" sz="1400" b="1" dirty="0"/>
              <a:t>main memory </a:t>
            </a:r>
            <a:r>
              <a:rPr lang="en-US" altLang="ja-JP" sz="1400" dirty="0"/>
              <a:t>while SRAM is commonly used in </a:t>
            </a:r>
            <a:r>
              <a:rPr lang="en-US" altLang="ja-JP" sz="1400" b="1" dirty="0"/>
              <a:t>cache memory</a:t>
            </a:r>
            <a:endParaRPr kumimoji="1" lang="ja-JP" altLang="en-US" sz="1400" b="1"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a:t>
            </a:r>
            <a:r>
              <a:rPr lang="ja-JP" altLang="en-US" b="1" dirty="0"/>
              <a:t>鉄道の踏み切り</a:t>
            </a:r>
            <a:r>
              <a:rPr lang="ja-JP" altLang="en-US" dirty="0"/>
              <a:t>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2492990" cy="923330"/>
          </a:xfrm>
          <a:prstGeom prst="rect">
            <a:avLst/>
          </a:prstGeom>
          <a:solidFill>
            <a:schemeClr val="bg1"/>
          </a:solidFill>
          <a:ln>
            <a:solidFill>
              <a:srgbClr val="FF0000"/>
            </a:solidFill>
          </a:ln>
        </p:spPr>
        <p:txBody>
          <a:bodyPr wrap="none" rtlCol="0">
            <a:spAutoFit/>
          </a:bodyPr>
          <a:lstStyle/>
          <a:p>
            <a:r>
              <a:rPr kumimoji="1" lang="en-US" altLang="ja-JP" dirty="0"/>
              <a:t>SSL handshake?</a:t>
            </a:r>
          </a:p>
          <a:p>
            <a:r>
              <a:rPr lang="zh-CN" altLang="en-US" dirty="0"/>
              <a:t>以前总结的，不太详细</a:t>
            </a:r>
            <a:endParaRPr lang="en-US" altLang="zh-CN" dirty="0"/>
          </a:p>
          <a:p>
            <a:r>
              <a:rPr kumimoji="1" lang="zh-CN" altLang="en-US" dirty="0"/>
              <a:t>后面有详细的</a:t>
            </a:r>
            <a:endParaRPr kumimoji="1" lang="en-US" altLang="ja-JP"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a:t>
            </a:r>
            <a:r>
              <a:rPr lang="en-US" altLang="ja-JP" b="1" u="sng" dirty="0"/>
              <a:t>preemptive scheduler</a:t>
            </a:r>
            <a:r>
              <a:rPr lang="en-US" altLang="ja-JP" dirty="0"/>
              <a:t>,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xmlns="" id="{67DFF961-2F37-4CD6-81C8-6A0DCF6E1B48}"/>
              </a:ext>
            </a:extLst>
          </p:cNvPr>
          <p:cNvSpPr/>
          <p:nvPr/>
        </p:nvSpPr>
        <p:spPr>
          <a:xfrm>
            <a:off x="6883466" y="-10473"/>
            <a:ext cx="4610430" cy="3970318"/>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和在</a:t>
            </a:r>
            <a:r>
              <a:rPr lang="en-US" altLang="zh-CN" dirty="0"/>
              <a:t>user space</a:t>
            </a:r>
            <a:r>
              <a:rPr lang="zh-CN" altLang="en-US" dirty="0"/>
              <a:t>中的</a:t>
            </a:r>
            <a:r>
              <a:rPr lang="en-US" altLang="zh-CN" dirty="0"/>
              <a:t>stack frame</a:t>
            </a:r>
            <a:r>
              <a:rPr lang="zh-CN" altLang="en-US" dirty="0"/>
              <a:t>是一个意思</a:t>
            </a:r>
            <a:r>
              <a:rPr lang="en-US" altLang="zh-CN" dirty="0"/>
              <a:t>)</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xmlns=""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3416320"/>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p>
          <a:p>
            <a:pPr marL="285750" indent="-285750">
              <a:buFont typeface="Arial" panose="020B0604020202020204" pitchFamily="34" charset="0"/>
              <a:buChar char="•"/>
            </a:pPr>
            <a:r>
              <a:rPr lang="zh-CN" altLang="en-US" dirty="0"/>
              <a:t>注意，这里的</a:t>
            </a:r>
            <a:r>
              <a:rPr lang="en-US" altLang="zh-CN" dirty="0"/>
              <a:t>RSA2048</a:t>
            </a:r>
            <a:r>
              <a:rPr lang="zh-CN" altLang="en-US" dirty="0"/>
              <a:t>或</a:t>
            </a:r>
            <a:r>
              <a:rPr lang="en-US" altLang="zh-CN" dirty="0"/>
              <a:t>RSA3072</a:t>
            </a:r>
            <a:r>
              <a:rPr lang="zh-CN" altLang="en-US" dirty="0"/>
              <a:t>说的是</a:t>
            </a:r>
            <a:r>
              <a:rPr lang="en-US" altLang="zh-CN" dirty="0"/>
              <a:t>modulus</a:t>
            </a:r>
            <a:r>
              <a:rPr lang="zh-CN" altLang="en-US" dirty="0"/>
              <a:t>的长度，</a:t>
            </a:r>
            <a:r>
              <a:rPr lang="en-US" altLang="zh-CN" dirty="0"/>
              <a:t>RSA</a:t>
            </a:r>
            <a:r>
              <a:rPr lang="zh-CN" altLang="en-US" dirty="0"/>
              <a:t>的</a:t>
            </a:r>
            <a:r>
              <a:rPr lang="en-US" altLang="zh-CN" dirty="0"/>
              <a:t>public</a:t>
            </a:r>
            <a:r>
              <a:rPr lang="zh-CN" altLang="en-US" dirty="0"/>
              <a:t>和</a:t>
            </a:r>
            <a:r>
              <a:rPr lang="en-US" altLang="zh-CN" dirty="0"/>
              <a:t>private key</a:t>
            </a:r>
            <a:r>
              <a:rPr lang="zh-CN" altLang="en-US" dirty="0"/>
              <a:t>都是由一个</a:t>
            </a:r>
            <a:r>
              <a:rPr lang="en-US" altLang="zh-CN" dirty="0"/>
              <a:t>modulus</a:t>
            </a:r>
            <a:r>
              <a:rPr lang="zh-CN" altLang="en-US" dirty="0"/>
              <a:t>和一个</a:t>
            </a:r>
            <a:r>
              <a:rPr lang="en-US" altLang="zh-CN" dirty="0"/>
              <a:t>exponent</a:t>
            </a:r>
            <a:r>
              <a:rPr lang="zh-CN" altLang="en-US" dirty="0"/>
              <a:t>组成，</a:t>
            </a:r>
            <a:r>
              <a:rPr lang="en-US" altLang="zh-CN" dirty="0"/>
              <a:t>pub</a:t>
            </a:r>
            <a:r>
              <a:rPr lang="zh-CN" altLang="en-US" dirty="0"/>
              <a:t>和</a:t>
            </a:r>
            <a:r>
              <a:rPr lang="en-US" altLang="zh-CN" dirty="0" err="1"/>
              <a:t>priv</a:t>
            </a:r>
            <a:r>
              <a:rPr lang="en-US" altLang="zh-CN" dirty="0"/>
              <a:t> key-pair</a:t>
            </a:r>
            <a:r>
              <a:rPr lang="zh-CN" altLang="en-US" dirty="0"/>
              <a:t>的</a:t>
            </a:r>
            <a:r>
              <a:rPr lang="en-US" altLang="zh-CN" dirty="0"/>
              <a:t>modulus</a:t>
            </a:r>
            <a:r>
              <a:rPr lang="zh-CN" altLang="en-US" dirty="0"/>
              <a:t>总是相同的，但</a:t>
            </a:r>
            <a:r>
              <a:rPr lang="en-US" altLang="zh-CN" dirty="0"/>
              <a:t>exponent</a:t>
            </a:r>
            <a:r>
              <a:rPr lang="zh-CN" altLang="en-US" dirty="0"/>
              <a:t>不同</a:t>
            </a:r>
            <a:r>
              <a:rPr lang="en-US" altLang="zh-CN" dirty="0"/>
              <a:t>(</a:t>
            </a:r>
            <a:r>
              <a:rPr lang="zh-CN" altLang="en-US" dirty="0"/>
              <a:t>有</a:t>
            </a:r>
            <a:r>
              <a:rPr lang="en-US" altLang="zh-CN" dirty="0" err="1"/>
              <a:t>pubExponent</a:t>
            </a:r>
            <a:r>
              <a:rPr lang="zh-CN" altLang="en-US" dirty="0"/>
              <a:t>和</a:t>
            </a:r>
            <a:r>
              <a:rPr lang="en-US" altLang="zh-CN" dirty="0" err="1"/>
              <a:t>privExponent</a:t>
            </a:r>
            <a:r>
              <a:rPr lang="en-US" altLang="zh-CN" dirty="0"/>
              <a:t>)</a:t>
            </a:r>
            <a:r>
              <a:rPr lang="zh-CN" altLang="en-US" dirty="0"/>
              <a:t>，按照这个意义来讲，</a:t>
            </a:r>
            <a:r>
              <a:rPr lang="en-US" altLang="zh-CN" dirty="0"/>
              <a:t>RSA</a:t>
            </a:r>
            <a:r>
              <a:rPr lang="zh-CN" altLang="en-US" dirty="0"/>
              <a:t>的</a:t>
            </a:r>
            <a:r>
              <a:rPr lang="en-US" altLang="zh-CN" dirty="0" err="1"/>
              <a:t>priv</a:t>
            </a:r>
            <a:r>
              <a:rPr lang="zh-CN" altLang="en-US" dirty="0"/>
              <a:t>和</a:t>
            </a:r>
            <a:r>
              <a:rPr lang="en-US" altLang="zh-CN" dirty="0"/>
              <a:t>pub key</a:t>
            </a:r>
            <a:r>
              <a:rPr lang="zh-CN" altLang="en-US" dirty="0"/>
              <a:t>的长度</a:t>
            </a:r>
            <a:r>
              <a:rPr lang="en-US" altLang="zh-CN" dirty="0"/>
              <a:t>(aka. 2048,3072)</a:t>
            </a:r>
            <a:r>
              <a:rPr lang="zh-CN" altLang="en-US" dirty="0"/>
              <a:t>总是相同的</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xmlns="" val="20000"/>
                    </a:ext>
                  </a:extLst>
                </a:gridCol>
                <a:gridCol w="7854005">
                  <a:extLst>
                    <a:ext uri="{9D8B030D-6E8A-4147-A177-3AD203B41FA5}">
                      <a16:colId xmlns:a16="http://schemas.microsoft.com/office/drawing/2014/main" xmlns=""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xmlns=""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xmlns=""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xmlns=""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xmlns="" val="20000"/>
                    </a:ext>
                  </a:extLst>
                </a:gridCol>
                <a:gridCol w="3963574">
                  <a:extLst>
                    <a:ext uri="{9D8B030D-6E8A-4147-A177-3AD203B41FA5}">
                      <a16:colId xmlns:a16="http://schemas.microsoft.com/office/drawing/2014/main" xmlns="" val="20001"/>
                    </a:ext>
                  </a:extLst>
                </a:gridCol>
                <a:gridCol w="4459021">
                  <a:extLst>
                    <a:ext uri="{9D8B030D-6E8A-4147-A177-3AD203B41FA5}">
                      <a16:colId xmlns:a16="http://schemas.microsoft.com/office/drawing/2014/main" xmlns=""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xmlns=""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xmlns=""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xmlns=""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xmlns=""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xmlns=""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7571303"/>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p>
          <a:p>
            <a:pPr marL="285750" indent="-285750">
              <a:buFont typeface="Arial" panose="020B0604020202020204" pitchFamily="34" charset="0"/>
              <a:buChar char="•"/>
            </a:pPr>
            <a:r>
              <a:rPr lang="en-US" altLang="zh-CN" dirty="0" err="1"/>
              <a:t>Signleton</a:t>
            </a:r>
            <a:r>
              <a:rPr lang="zh-CN" altLang="en-US" dirty="0"/>
              <a:t>的坏处见右</a:t>
            </a:r>
            <a:endParaRPr lang="en-US" altLang="zh-CN" dirty="0"/>
          </a:p>
          <a:p>
            <a:pPr marL="742950" lvl="1" indent="-285750">
              <a:buFont typeface="Arial" panose="020B0604020202020204" pitchFamily="34" charset="0"/>
              <a:buChar char="•"/>
            </a:pPr>
            <a:r>
              <a:rPr lang="zh-CN" altLang="en-US" dirty="0"/>
              <a:t>对于</a:t>
            </a:r>
            <a:r>
              <a:rPr lang="en-US" altLang="zh-CN" dirty="0"/>
              <a:t>helper functions</a:t>
            </a:r>
            <a:r>
              <a:rPr lang="zh-CN" altLang="en-US" dirty="0"/>
              <a:t>而言，不要设计成</a:t>
            </a:r>
            <a:r>
              <a:rPr lang="en-US" altLang="zh-CN" dirty="0"/>
              <a:t>singleton</a:t>
            </a:r>
            <a:r>
              <a:rPr lang="zh-CN" altLang="en-US" dirty="0"/>
              <a:t>，设计成</a:t>
            </a:r>
            <a:r>
              <a:rPr lang="en-US" altLang="zh-CN" dirty="0"/>
              <a:t>static functions</a:t>
            </a:r>
          </a:p>
          <a:p>
            <a:r>
              <a:rPr lang="en-US" altLang="zh-CN" b="1" dirty="0">
                <a:solidFill>
                  <a:srgbClr val="FF0000"/>
                </a:solidFill>
              </a:rPr>
              <a:t>Listener/Announcer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L/A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a:t>
            </a:r>
            <a:r>
              <a:rPr lang="en-US" altLang="zh-CN" b="1" dirty="0"/>
              <a:t>store data </a:t>
            </a:r>
            <a:r>
              <a:rPr lang="en-US" altLang="zh-CN" dirty="0"/>
              <a:t>(the model), another one to </a:t>
            </a:r>
            <a:r>
              <a:rPr lang="en-US" altLang="zh-CN" b="1" dirty="0"/>
              <a:t>display data </a:t>
            </a:r>
            <a:r>
              <a:rPr lang="en-US" altLang="zh-CN" dirty="0"/>
              <a:t>(the view), a third one to </a:t>
            </a:r>
            <a:r>
              <a:rPr lang="en-US" altLang="zh-CN" b="1" dirty="0"/>
              <a:t>modify data </a:t>
            </a:r>
            <a:r>
              <a:rPr lang="en-US" altLang="zh-CN" dirty="0"/>
              <a:t>(the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xmlns=""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pic>
        <p:nvPicPr>
          <p:cNvPr id="6" name="Picture 5">
            <a:extLst>
              <a:ext uri="{FF2B5EF4-FFF2-40B4-BE49-F238E27FC236}">
                <a16:creationId xmlns:a16="http://schemas.microsoft.com/office/drawing/2014/main" xmlns="" id="{C93B23E5-541D-438C-83FD-C29F44204100}"/>
              </a:ext>
            </a:extLst>
          </p:cNvPr>
          <p:cNvPicPr>
            <a:picLocks noChangeAspect="1"/>
          </p:cNvPicPr>
          <p:nvPr/>
        </p:nvPicPr>
        <p:blipFill>
          <a:blip r:embed="rId3"/>
          <a:stretch>
            <a:fillRect/>
          </a:stretch>
        </p:blipFill>
        <p:spPr>
          <a:xfrm>
            <a:off x="-6191250" y="4389993"/>
            <a:ext cx="6191250" cy="3429000"/>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xmlns="" val="20000"/>
                    </a:ext>
                  </a:extLst>
                </a:gridCol>
                <a:gridCol w="6108960">
                  <a:extLst>
                    <a:ext uri="{9D8B030D-6E8A-4147-A177-3AD203B41FA5}">
                      <a16:colId xmlns:a16="http://schemas.microsoft.com/office/drawing/2014/main" xmlns=""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xmlns=""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xmlns=""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xmlns=""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xmlns=""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xmlns=""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xmlns=""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zh-CN" dirty="0"/>
              <a:t>17CY</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xmlns="" val="20000"/>
                    </a:ext>
                  </a:extLst>
                </a:gridCol>
                <a:gridCol w="1143000">
                  <a:extLst>
                    <a:ext uri="{9D8B030D-6E8A-4147-A177-3AD203B41FA5}">
                      <a16:colId xmlns:a16="http://schemas.microsoft.com/office/drawing/2014/main" xmlns="" val="20001"/>
                    </a:ext>
                  </a:extLst>
                </a:gridCol>
                <a:gridCol w="3295650">
                  <a:extLst>
                    <a:ext uri="{9D8B030D-6E8A-4147-A177-3AD203B41FA5}">
                      <a16:colId xmlns:a16="http://schemas.microsoft.com/office/drawing/2014/main" xmlns=""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xmlns=""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xmlns=""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xmlns="" val="20000"/>
                    </a:ext>
                  </a:extLst>
                </a:gridCol>
                <a:gridCol w="865002">
                  <a:extLst>
                    <a:ext uri="{9D8B030D-6E8A-4147-A177-3AD203B41FA5}">
                      <a16:colId xmlns:a16="http://schemas.microsoft.com/office/drawing/2014/main" xmlns=""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xmlns=""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xmlns="" id="{0A671750-342A-4779-912A-B36D35D5CBFB}"/>
              </a:ext>
            </a:extLst>
          </p:cNvPr>
          <p:cNvSpPr txBox="1"/>
          <p:nvPr/>
        </p:nvSpPr>
        <p:spPr>
          <a:xfrm>
            <a:off x="-437332" y="9396536"/>
            <a:ext cx="6858000" cy="2862322"/>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a:p>
            <a:pPr marL="285750" indent="-285750">
              <a:buFont typeface="Arial" panose="020B0604020202020204" pitchFamily="34" charset="0"/>
              <a:buChar char="•"/>
            </a:pPr>
            <a:r>
              <a:rPr lang="en-US" dirty="0"/>
              <a:t>threads (of the same process) run in </a:t>
            </a:r>
            <a:r>
              <a:rPr lang="en-US" b="1" dirty="0"/>
              <a:t>a shared memory space</a:t>
            </a:r>
            <a:r>
              <a:rPr lang="en-US" dirty="0"/>
              <a:t>, while processes run in </a:t>
            </a:r>
            <a:r>
              <a:rPr lang="en-US" b="1" dirty="0"/>
              <a:t>separate memory spaces</a:t>
            </a:r>
            <a:r>
              <a:rPr lang="en-US" dirty="0"/>
              <a:t>.</a:t>
            </a:r>
            <a:endParaRPr lang="en-US" altLang="zh-CN" dirty="0"/>
          </a:p>
        </p:txBody>
      </p:sp>
      <p:sp>
        <p:nvSpPr>
          <p:cNvPr id="8" name="テキスト ボックス 7"/>
          <p:cNvSpPr txBox="1"/>
          <p:nvPr/>
        </p:nvSpPr>
        <p:spPr>
          <a:xfrm>
            <a:off x="-3699792" y="4139952"/>
            <a:ext cx="3698428"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
        <p:nvSpPr>
          <p:cNvPr id="9" name="TextBox 8">
            <a:extLst>
              <a:ext uri="{FF2B5EF4-FFF2-40B4-BE49-F238E27FC236}">
                <a16:creationId xmlns:a16="http://schemas.microsoft.com/office/drawing/2014/main" xmlns="" id="{E6747131-7A06-45DD-896E-E19391D5B245}"/>
              </a:ext>
            </a:extLst>
          </p:cNvPr>
          <p:cNvSpPr txBox="1"/>
          <p:nvPr/>
        </p:nvSpPr>
        <p:spPr>
          <a:xfrm>
            <a:off x="-3915816" y="-3070140"/>
            <a:ext cx="10225136" cy="923330"/>
          </a:xfrm>
          <a:prstGeom prst="rect">
            <a:avLst/>
          </a:prstGeom>
          <a:noFill/>
        </p:spPr>
        <p:txBody>
          <a:bodyPr wrap="square" rtlCol="0">
            <a:spAutoFit/>
          </a:bodyPr>
          <a:lstStyle/>
          <a:p>
            <a:r>
              <a:rPr lang="en-US" b="1" dirty="0">
                <a:solidFill>
                  <a:srgbClr val="FF0000"/>
                </a:solidFill>
              </a:rPr>
              <a:t>Parallelism</a:t>
            </a:r>
            <a:r>
              <a:rPr lang="en-US" dirty="0"/>
              <a:t>:</a:t>
            </a:r>
          </a:p>
          <a:p>
            <a:r>
              <a:rPr lang="en-US" dirty="0"/>
              <a:t>Parallelism</a:t>
            </a:r>
            <a:r>
              <a:rPr lang="zh-CN" altLang="en-US" dirty="0"/>
              <a:t>经常和</a:t>
            </a:r>
            <a:r>
              <a:rPr lang="en-US" altLang="zh-CN" dirty="0"/>
              <a:t>concurrency</a:t>
            </a:r>
            <a:r>
              <a:rPr lang="zh-CN" altLang="en-US" dirty="0"/>
              <a:t>做比较，简单来说</a:t>
            </a:r>
            <a:r>
              <a:rPr lang="en-US" altLang="zh-CN" dirty="0" err="1"/>
              <a:t>Parallesim</a:t>
            </a:r>
            <a:r>
              <a:rPr lang="zh-CN" altLang="en-US" dirty="0"/>
              <a:t>是来形容多个</a:t>
            </a:r>
            <a:r>
              <a:rPr lang="en-US" altLang="zh-CN" dirty="0"/>
              <a:t>CPU</a:t>
            </a:r>
            <a:r>
              <a:rPr lang="zh-CN" altLang="en-US" dirty="0"/>
              <a:t>的情况的；下图左是</a:t>
            </a:r>
            <a:r>
              <a:rPr lang="en-US" altLang="zh-CN" dirty="0"/>
              <a:t>concurrency</a:t>
            </a:r>
            <a:r>
              <a:rPr lang="zh-CN" altLang="en-US" dirty="0"/>
              <a:t>，图右是</a:t>
            </a:r>
            <a:r>
              <a:rPr lang="en-US" altLang="zh-CN" dirty="0"/>
              <a:t>parallelism</a:t>
            </a:r>
            <a:endParaRPr lang="en-US" dirty="0"/>
          </a:p>
        </p:txBody>
      </p:sp>
      <p:pic>
        <p:nvPicPr>
          <p:cNvPr id="12290" name="Picture 2" descr="alt text">
            <a:extLst>
              <a:ext uri="{FF2B5EF4-FFF2-40B4-BE49-F238E27FC236}">
                <a16:creationId xmlns:a16="http://schemas.microsoft.com/office/drawing/2014/main" xmlns="" id="{FDDFAFBA-AE32-4710-98FC-C05FC1B6F6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59832" y="-2181379"/>
            <a:ext cx="4214289" cy="1744325"/>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alt text">
            <a:extLst>
              <a:ext uri="{FF2B5EF4-FFF2-40B4-BE49-F238E27FC236}">
                <a16:creationId xmlns:a16="http://schemas.microsoft.com/office/drawing/2014/main" xmlns="" id="{B38BBA8A-0993-4A8B-BEEC-A78B4C49576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49223" y="-2395324"/>
            <a:ext cx="4214289" cy="2295337"/>
          </a:xfrm>
          <a:prstGeom prst="rect">
            <a:avLst/>
          </a:prstGeom>
          <a:noFill/>
          <a:extLst>
            <a:ext uri="{909E8E84-426E-40DD-AFC4-6F175D3DCCD1}">
              <a14:hiddenFill xmlns:a14="http://schemas.microsoft.com/office/drawing/2010/main">
                <a:solidFill>
                  <a:srgbClr val="FFFFFF"/>
                </a:solidFill>
              </a14:hiddenFill>
            </a:ext>
          </a:extLst>
        </p:spPr>
      </p:pic>
      <p:sp>
        <p:nvSpPr>
          <p:cNvPr id="10" name="テキスト ボックス 9"/>
          <p:cNvSpPr txBox="1"/>
          <p:nvPr/>
        </p:nvSpPr>
        <p:spPr>
          <a:xfrm>
            <a:off x="6597352" y="9540552"/>
            <a:ext cx="6264696" cy="2031325"/>
          </a:xfrm>
          <a:prstGeom prst="rect">
            <a:avLst/>
          </a:prstGeom>
          <a:noFill/>
        </p:spPr>
        <p:txBody>
          <a:bodyPr wrap="square" rtlCol="0">
            <a:spAutoFit/>
          </a:bodyPr>
          <a:lstStyle/>
          <a:p>
            <a:r>
              <a:rPr kumimoji="1" lang="zh-CN" altLang="en-US" dirty="0"/>
              <a:t>另一个问题，</a:t>
            </a:r>
            <a:r>
              <a:rPr kumimoji="1" lang="en-US" altLang="zh-CN" b="1" dirty="0">
                <a:solidFill>
                  <a:srgbClr val="FF0000"/>
                </a:solidFill>
              </a:rPr>
              <a:t>Linux</a:t>
            </a:r>
            <a:r>
              <a:rPr kumimoji="1" lang="zh-CN" altLang="en-US" b="1" dirty="0">
                <a:solidFill>
                  <a:srgbClr val="FF0000"/>
                </a:solidFill>
              </a:rPr>
              <a:t>的</a:t>
            </a:r>
            <a:r>
              <a:rPr kumimoji="1" lang="en-US" altLang="zh-CN" b="1" dirty="0">
                <a:solidFill>
                  <a:srgbClr val="FF0000"/>
                </a:solidFill>
              </a:rPr>
              <a:t>scheduler</a:t>
            </a:r>
            <a:r>
              <a:rPr kumimoji="1" lang="zh-CN" altLang="en-US" b="1" dirty="0">
                <a:solidFill>
                  <a:srgbClr val="FF0000"/>
                </a:solidFill>
              </a:rPr>
              <a:t>是怎么区分</a:t>
            </a:r>
            <a:r>
              <a:rPr kumimoji="1" lang="en-US" altLang="zh-CN" b="1" dirty="0">
                <a:solidFill>
                  <a:srgbClr val="FF0000"/>
                </a:solidFill>
              </a:rPr>
              <a:t>thread</a:t>
            </a:r>
            <a:r>
              <a:rPr kumimoji="1" lang="zh-CN" altLang="en-US" b="1" dirty="0">
                <a:solidFill>
                  <a:srgbClr val="FF0000"/>
                </a:solidFill>
              </a:rPr>
              <a:t>和</a:t>
            </a:r>
            <a:r>
              <a:rPr kumimoji="1" lang="en-US" altLang="zh-CN" b="1" dirty="0">
                <a:solidFill>
                  <a:srgbClr val="FF0000"/>
                </a:solidFill>
              </a:rPr>
              <a:t>process</a:t>
            </a:r>
            <a:r>
              <a:rPr kumimoji="1" lang="zh-CN" altLang="en-US" b="1" dirty="0">
                <a:solidFill>
                  <a:srgbClr val="FF0000"/>
                </a:solidFill>
              </a:rPr>
              <a:t>的</a:t>
            </a:r>
            <a:r>
              <a:rPr kumimoji="1" lang="zh-CN" altLang="en-US" dirty="0"/>
              <a:t>？</a:t>
            </a:r>
            <a:endParaRPr kumimoji="1" lang="en-US" altLang="zh-CN" dirty="0"/>
          </a:p>
          <a:p>
            <a:r>
              <a:rPr lang="zh-CN" altLang="en-US" dirty="0"/>
              <a:t>答案是</a:t>
            </a:r>
            <a:r>
              <a:rPr lang="zh-CN" altLang="en-US" b="1" dirty="0"/>
              <a:t>相同对待</a:t>
            </a:r>
            <a:r>
              <a:rPr lang="zh-CN" altLang="en-US" dirty="0"/>
              <a:t>！</a:t>
            </a:r>
            <a:endParaRPr lang="en-US" altLang="zh-CN" dirty="0"/>
          </a:p>
          <a:p>
            <a:r>
              <a:rPr lang="en-US" altLang="zh-CN" dirty="0"/>
              <a:t>Linux</a:t>
            </a:r>
            <a:r>
              <a:rPr lang="zh-CN" altLang="en-US" dirty="0"/>
              <a:t>的</a:t>
            </a:r>
            <a:r>
              <a:rPr lang="en-US" altLang="zh-CN" dirty="0"/>
              <a:t>scheduler</a:t>
            </a:r>
            <a:r>
              <a:rPr lang="zh-CN" altLang="en-US" dirty="0"/>
              <a:t>是用来</a:t>
            </a:r>
            <a:r>
              <a:rPr lang="en-US" altLang="zh-CN" dirty="0"/>
              <a:t>schedule task</a:t>
            </a:r>
            <a:r>
              <a:rPr lang="zh-CN" altLang="en-US" dirty="0"/>
              <a:t>的</a:t>
            </a:r>
            <a:r>
              <a:rPr lang="en-US" altLang="zh-CN" dirty="0"/>
              <a:t>(</a:t>
            </a:r>
            <a:r>
              <a:rPr lang="zh-CN" altLang="en-US" dirty="0"/>
              <a:t>被定义为</a:t>
            </a:r>
            <a:r>
              <a:rPr lang="en-US" altLang="zh-CN" dirty="0" err="1"/>
              <a:t>task_struct</a:t>
            </a:r>
            <a:r>
              <a:rPr lang="en-US" altLang="zh-CN" dirty="0"/>
              <a:t>)</a:t>
            </a:r>
            <a:r>
              <a:rPr lang="zh-CN" altLang="en-US" dirty="0"/>
              <a:t>，然后一个</a:t>
            </a:r>
            <a:r>
              <a:rPr lang="en-US" altLang="zh-CN" dirty="0"/>
              <a:t>single-thread process</a:t>
            </a:r>
            <a:r>
              <a:rPr lang="zh-CN" altLang="en-US" dirty="0"/>
              <a:t>被对待成为一个</a:t>
            </a:r>
            <a:r>
              <a:rPr lang="en-US" altLang="zh-CN" dirty="0"/>
              <a:t>task</a:t>
            </a:r>
            <a:r>
              <a:rPr lang="zh-CN" altLang="en-US" dirty="0"/>
              <a:t>，</a:t>
            </a:r>
            <a:endParaRPr lang="en-US" altLang="zh-CN" dirty="0"/>
          </a:p>
          <a:p>
            <a:r>
              <a:rPr kumimoji="1" lang="zh-CN" altLang="en-US" dirty="0"/>
              <a:t>并且一个</a:t>
            </a:r>
            <a:r>
              <a:rPr kumimoji="1" lang="en-US" altLang="zh-CN" dirty="0"/>
              <a:t>multi-thread process</a:t>
            </a:r>
            <a:r>
              <a:rPr kumimoji="1" lang="zh-CN" altLang="en-US" dirty="0"/>
              <a:t>的每一个不同的</a:t>
            </a:r>
            <a:r>
              <a:rPr kumimoji="1" lang="en-US" altLang="zh-CN" dirty="0"/>
              <a:t>thread</a:t>
            </a:r>
            <a:r>
              <a:rPr kumimoji="1" lang="zh-CN" altLang="en-US" dirty="0"/>
              <a:t>都被对待成是一个不同的</a:t>
            </a:r>
            <a:r>
              <a:rPr kumimoji="1" lang="en-US" altLang="zh-CN" dirty="0"/>
              <a:t>task(</a:t>
            </a:r>
            <a:r>
              <a:rPr kumimoji="1" lang="zh-CN" altLang="en-US" dirty="0"/>
              <a:t>只不过他们拥有</a:t>
            </a:r>
            <a:r>
              <a:rPr kumimoji="1" lang="en-US" altLang="zh-CN" dirty="0"/>
              <a:t>shared resource)</a:t>
            </a:r>
            <a:r>
              <a:rPr kumimoji="1" lang="zh-CN" altLang="en-US" dirty="0"/>
              <a:t>，然后</a:t>
            </a:r>
            <a:r>
              <a:rPr lang="en-US" altLang="zh-CN" dirty="0"/>
              <a:t>scheduler</a:t>
            </a:r>
            <a:r>
              <a:rPr lang="zh-CN" altLang="en-US" dirty="0"/>
              <a:t>处理这一堆</a:t>
            </a:r>
            <a:r>
              <a:rPr lang="en-US" altLang="zh-CN" dirty="0"/>
              <a:t>tasks</a:t>
            </a:r>
            <a:endParaRPr kumimoji="1" lang="ja-JP" altLang="en-US" dirty="0"/>
          </a:p>
        </p:txBody>
      </p:sp>
      <p:sp>
        <p:nvSpPr>
          <p:cNvPr id="11" name="テキスト ボックス 10"/>
          <p:cNvSpPr txBox="1"/>
          <p:nvPr/>
        </p:nvSpPr>
        <p:spPr>
          <a:xfrm>
            <a:off x="8037512" y="-1247656"/>
            <a:ext cx="8280920" cy="2031325"/>
          </a:xfrm>
          <a:prstGeom prst="rect">
            <a:avLst/>
          </a:prstGeom>
          <a:noFill/>
        </p:spPr>
        <p:txBody>
          <a:bodyPr wrap="square" rtlCol="0">
            <a:spAutoFit/>
          </a:bodyPr>
          <a:lstStyle/>
          <a:p>
            <a:r>
              <a:rPr kumimoji="1" lang="en-US" altLang="ja-JP" b="1" dirty="0">
                <a:solidFill>
                  <a:srgbClr val="FF0000"/>
                </a:solidFill>
              </a:rPr>
              <a:t>Process resources </a:t>
            </a:r>
            <a:r>
              <a:rPr kumimoji="1" lang="en-US" altLang="ja-JP" b="1" dirty="0"/>
              <a:t>Usage</a:t>
            </a:r>
            <a:r>
              <a:rPr kumimoji="1" lang="en-US" altLang="ja-JP" dirty="0"/>
              <a:t>:</a:t>
            </a:r>
          </a:p>
          <a:p>
            <a:pPr marL="285750" indent="-285750">
              <a:buFont typeface="Arial" panose="020B0604020202020204" pitchFamily="34" charset="0"/>
              <a:buChar char="•"/>
            </a:pPr>
            <a:r>
              <a:rPr lang="en-US" altLang="ja-JP" dirty="0"/>
              <a:t>Linux</a:t>
            </a:r>
            <a:r>
              <a:rPr lang="zh-CN" altLang="en-US" dirty="0"/>
              <a:t>有</a:t>
            </a:r>
            <a:r>
              <a:rPr lang="en-US" altLang="zh-CN" b="1" dirty="0" err="1">
                <a:solidFill>
                  <a:srgbClr val="FF0000"/>
                </a:solidFill>
              </a:rPr>
              <a:t>getrusage</a:t>
            </a:r>
            <a:r>
              <a:rPr lang="en-US" altLang="zh-CN" b="1" dirty="0">
                <a:solidFill>
                  <a:srgbClr val="FF0000"/>
                </a:solidFill>
              </a:rPr>
              <a:t>() </a:t>
            </a:r>
            <a:r>
              <a:rPr lang="en-US" altLang="zh-CN" dirty="0"/>
              <a:t>system call</a:t>
            </a:r>
            <a:r>
              <a:rPr lang="zh-CN" altLang="en-US" dirty="0"/>
              <a:t>可以知道某个</a:t>
            </a:r>
            <a:r>
              <a:rPr lang="en-US" altLang="zh-CN" dirty="0"/>
              <a:t>process</a:t>
            </a:r>
            <a:r>
              <a:rPr lang="zh-CN" altLang="en-US" dirty="0"/>
              <a:t>用了多少</a:t>
            </a:r>
            <a:r>
              <a:rPr lang="en-US" altLang="zh-CN" dirty="0"/>
              <a:t>resource</a:t>
            </a:r>
          </a:p>
          <a:p>
            <a:pPr marL="285750" indent="-285750">
              <a:buFont typeface="Arial" panose="020B0604020202020204" pitchFamily="34" charset="0"/>
              <a:buChar char="•"/>
            </a:pPr>
            <a:r>
              <a:rPr kumimoji="1" lang="en-US" altLang="zh-CN" dirty="0"/>
              <a:t>Resource</a:t>
            </a:r>
            <a:r>
              <a:rPr kumimoji="1" lang="zh-CN" altLang="en-US" dirty="0"/>
              <a:t>的表示，</a:t>
            </a:r>
            <a:r>
              <a:rPr kumimoji="1" lang="en-US" altLang="zh-CN" dirty="0"/>
              <a:t>Linux</a:t>
            </a:r>
            <a:r>
              <a:rPr kumimoji="1" lang="zh-CN" altLang="en-US" dirty="0"/>
              <a:t>定义了</a:t>
            </a:r>
            <a:r>
              <a:rPr kumimoji="1" lang="en-US" altLang="zh-CN" dirty="0" err="1"/>
              <a:t>struct</a:t>
            </a:r>
            <a:r>
              <a:rPr kumimoji="1" lang="en-US" altLang="zh-CN" dirty="0"/>
              <a:t> </a:t>
            </a:r>
            <a:r>
              <a:rPr kumimoji="1" lang="en-US" altLang="zh-CN" dirty="0" err="1"/>
              <a:t>rusage</a:t>
            </a:r>
            <a:endParaRPr kumimoji="1" lang="en-US" altLang="zh-CN" dirty="0"/>
          </a:p>
          <a:p>
            <a:pPr marL="285750" indent="-285750">
              <a:buFont typeface="Arial" panose="020B0604020202020204" pitchFamily="34" charset="0"/>
              <a:buChar char="•"/>
            </a:pPr>
            <a:r>
              <a:rPr lang="en-US" altLang="zh-CN" dirty="0" err="1"/>
              <a:t>Struct</a:t>
            </a:r>
            <a:r>
              <a:rPr lang="en-US" altLang="zh-CN" dirty="0"/>
              <a:t> </a:t>
            </a:r>
            <a:r>
              <a:rPr lang="en-US" altLang="zh-CN" dirty="0" err="1"/>
              <a:t>rusage</a:t>
            </a:r>
            <a:r>
              <a:rPr lang="zh-CN" altLang="en-US" dirty="0"/>
              <a:t>中的有</a:t>
            </a:r>
            <a:r>
              <a:rPr lang="en-US" altLang="zh-CN" dirty="0"/>
              <a:t>user CPU time used; system CPU time used; text memory; data memory; stack memory; IPC message sent/received, etc. </a:t>
            </a:r>
            <a:r>
              <a:rPr lang="zh-CN" altLang="en-US" dirty="0"/>
              <a:t>等变量，可以表示当前</a:t>
            </a:r>
            <a:r>
              <a:rPr lang="en-US" altLang="zh-CN" dirty="0"/>
              <a:t>process</a:t>
            </a:r>
            <a:r>
              <a:rPr lang="zh-CN" altLang="en-US" dirty="0"/>
              <a:t>使用资源量</a:t>
            </a:r>
            <a:endParaRPr lang="en-US" altLang="zh-CN" dirty="0"/>
          </a:p>
          <a:p>
            <a:pPr marL="285750" indent="-285750">
              <a:buFont typeface="Arial" panose="020B0604020202020204" pitchFamily="34" charset="0"/>
              <a:buChar char="•"/>
            </a:pPr>
            <a:endParaRPr kumimoji="1" lang="ja-JP" altLang="en-US" dirty="0"/>
          </a:p>
        </p:txBody>
      </p:sp>
      <p:sp>
        <p:nvSpPr>
          <p:cNvPr id="12" name="テキスト ボックス 11"/>
          <p:cNvSpPr txBox="1"/>
          <p:nvPr/>
        </p:nvSpPr>
        <p:spPr>
          <a:xfrm>
            <a:off x="-4131840" y="6651187"/>
            <a:ext cx="4130476" cy="2585323"/>
          </a:xfrm>
          <a:prstGeom prst="rect">
            <a:avLst/>
          </a:prstGeom>
          <a:noFill/>
        </p:spPr>
        <p:txBody>
          <a:bodyPr wrap="square" rtlCol="0">
            <a:spAutoFit/>
          </a:bodyPr>
          <a:lstStyle/>
          <a:p>
            <a:r>
              <a:rPr lang="zh-CN" altLang="en-US" b="1" dirty="0">
                <a:solidFill>
                  <a:srgbClr val="FF0000"/>
                </a:solidFill>
              </a:rPr>
              <a:t>创建</a:t>
            </a:r>
            <a:r>
              <a:rPr kumimoji="1" lang="en-US" altLang="ja-JP" b="1" dirty="0">
                <a:solidFill>
                  <a:srgbClr val="FF0000"/>
                </a:solidFill>
              </a:rPr>
              <a:t>process</a:t>
            </a:r>
            <a:r>
              <a:rPr kumimoji="1" lang="zh-CN" altLang="en-US" dirty="0"/>
              <a:t>的时候用</a:t>
            </a:r>
            <a:r>
              <a:rPr kumimoji="1" lang="en-US" altLang="zh-CN" dirty="0"/>
              <a:t>fork()</a:t>
            </a:r>
          </a:p>
          <a:p>
            <a:pPr marL="742950" lvl="1" indent="-285750">
              <a:buFont typeface="Arial" panose="020B0604020202020204" pitchFamily="34" charset="0"/>
              <a:buChar char="•"/>
            </a:pPr>
            <a:r>
              <a:rPr lang="zh-CN" altLang="en-US" dirty="0"/>
              <a:t>子</a:t>
            </a:r>
            <a:r>
              <a:rPr lang="en-US" altLang="zh-CN" dirty="0"/>
              <a:t>process</a:t>
            </a:r>
            <a:r>
              <a:rPr lang="zh-CN" altLang="en-US" dirty="0"/>
              <a:t>从</a:t>
            </a:r>
            <a:r>
              <a:rPr lang="en-US" altLang="zh-CN" dirty="0"/>
              <a:t>fork()</a:t>
            </a:r>
            <a:r>
              <a:rPr lang="zh-CN" altLang="en-US" dirty="0"/>
              <a:t>一下的</a:t>
            </a:r>
            <a:r>
              <a:rPr lang="en-US" altLang="zh-CN" dirty="0"/>
              <a:t>code</a:t>
            </a:r>
            <a:r>
              <a:rPr lang="zh-CN" altLang="en-US" dirty="0"/>
              <a:t>开始运行，区分使用</a:t>
            </a:r>
            <a:r>
              <a:rPr lang="en-US" altLang="zh-CN" dirty="0"/>
              <a:t>fork()</a:t>
            </a:r>
            <a:r>
              <a:rPr lang="zh-CN" altLang="en-US" dirty="0"/>
              <a:t>的</a:t>
            </a:r>
            <a:r>
              <a:rPr lang="en-US" altLang="zh-CN" dirty="0"/>
              <a:t>return</a:t>
            </a:r>
            <a:r>
              <a:rPr lang="zh-CN" altLang="en-US" dirty="0"/>
              <a:t>值</a:t>
            </a:r>
            <a:endParaRPr kumimoji="1" lang="en-US" altLang="zh-CN" dirty="0"/>
          </a:p>
          <a:p>
            <a:r>
              <a:rPr lang="zh-CN" altLang="en-US" b="1" dirty="0">
                <a:solidFill>
                  <a:srgbClr val="FF0000"/>
                </a:solidFill>
              </a:rPr>
              <a:t>创建</a:t>
            </a:r>
            <a:r>
              <a:rPr lang="en-US" altLang="zh-CN" b="1" dirty="0">
                <a:solidFill>
                  <a:srgbClr val="FF0000"/>
                </a:solidFill>
              </a:rPr>
              <a:t>thread</a:t>
            </a:r>
            <a:r>
              <a:rPr lang="zh-CN" altLang="en-US" dirty="0"/>
              <a:t>的时候用</a:t>
            </a:r>
            <a:r>
              <a:rPr lang="en-US" altLang="zh-CN" dirty="0" err="1"/>
              <a:t>pthread_create</a:t>
            </a:r>
            <a:r>
              <a:rPr lang="en-US" altLang="zh-CN" dirty="0"/>
              <a:t>()</a:t>
            </a:r>
          </a:p>
          <a:p>
            <a:pPr marL="742950" lvl="1" indent="-285750">
              <a:buFont typeface="Arial" panose="020B0604020202020204" pitchFamily="34" charset="0"/>
              <a:buChar char="•"/>
            </a:pPr>
            <a:r>
              <a:rPr lang="zh-CN" altLang="en-US" dirty="0"/>
              <a:t>一般来说，一个</a:t>
            </a:r>
            <a:r>
              <a:rPr lang="en-US" altLang="zh-CN" dirty="0"/>
              <a:t>thread</a:t>
            </a:r>
            <a:r>
              <a:rPr lang="zh-CN" altLang="en-US" dirty="0"/>
              <a:t>应该有一个</a:t>
            </a:r>
            <a:r>
              <a:rPr lang="en-US" altLang="zh-CN" dirty="0" err="1"/>
              <a:t>func</a:t>
            </a:r>
            <a:endParaRPr lang="en-US" altLang="zh-CN" dirty="0"/>
          </a:p>
          <a:p>
            <a:pPr marL="742950" lvl="1" indent="-285750">
              <a:buFont typeface="Arial" panose="020B0604020202020204" pitchFamily="34" charset="0"/>
              <a:buChar char="•"/>
            </a:pPr>
            <a:r>
              <a:rPr kumimoji="1" lang="en-US" altLang="zh-CN" dirty="0" err="1"/>
              <a:t>pthread_create</a:t>
            </a:r>
            <a:r>
              <a:rPr kumimoji="1" lang="en-US" altLang="zh-CN" dirty="0"/>
              <a:t>(…, </a:t>
            </a:r>
            <a:r>
              <a:rPr kumimoji="1" lang="en-US" altLang="zh-CN" dirty="0" err="1"/>
              <a:t>func</a:t>
            </a:r>
            <a:r>
              <a:rPr kumimoji="1" lang="zh-CN" altLang="en-US" dirty="0"/>
              <a:t>名</a:t>
            </a:r>
            <a:r>
              <a:rPr kumimoji="1" lang="en-US" altLang="zh-CN" dirty="0"/>
              <a:t>,…)</a:t>
            </a:r>
            <a:r>
              <a:rPr lang="zh-CN" altLang="en-US" dirty="0"/>
              <a:t>的形式来启动</a:t>
            </a:r>
            <a:r>
              <a:rPr lang="en-US" altLang="zh-CN" dirty="0"/>
              <a:t>thread</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xmlns="" val="20000"/>
                    </a:ext>
                  </a:extLst>
                </a:gridCol>
                <a:gridCol w="1817902">
                  <a:extLst>
                    <a:ext uri="{9D8B030D-6E8A-4147-A177-3AD203B41FA5}">
                      <a16:colId xmlns:a16="http://schemas.microsoft.com/office/drawing/2014/main" xmlns="" val="20001"/>
                    </a:ext>
                  </a:extLst>
                </a:gridCol>
                <a:gridCol w="3884813">
                  <a:extLst>
                    <a:ext uri="{9D8B030D-6E8A-4147-A177-3AD203B41FA5}">
                      <a16:colId xmlns:a16="http://schemas.microsoft.com/office/drawing/2014/main" xmlns=""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xmlns=""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xmlns=""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xmlns=""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xmlns=""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xmlns=""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xmlns=""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xmlns=""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xmlns=""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xmlns=""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xmlns=""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xmlns=""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xmlns=""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xmlns=""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t>
            </a:r>
            <a:r>
              <a:rPr lang="en-US" altLang="ja-JP" b="1" u="sng" dirty="0"/>
              <a:t>a unique consecutive sequence number</a:t>
            </a:r>
            <a:r>
              <a:rPr lang="en-US" altLang="ja-JP" dirty="0"/>
              <a:t>,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r>
              <a:rPr lang="ja-JP" altLang="en-US" dirty="0"/>
              <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r>
              <a:rPr lang="ja-JP" altLang="en-US" dirty="0"/>
              <a:t/>
            </a:r>
            <a:br>
              <a:rPr lang="ja-JP" altLang="en-US" dirty="0"/>
            </a:br>
            <a:r>
              <a:rPr lang="ja-JP" altLang="en-US" dirty="0"/>
              <a:t>｜｜⑥結合テスト</a:t>
            </a:r>
            <a:r>
              <a:rPr lang="en-US" altLang="ja-JP" dirty="0"/>
              <a:t>(IT)</a:t>
            </a:r>
            <a:r>
              <a:rPr lang="ja-JP" altLang="en-US" dirty="0"/>
              <a:t/>
            </a:r>
            <a:br>
              <a:rPr lang="ja-JP" altLang="en-US" dirty="0"/>
            </a:br>
            <a:r>
              <a:rPr lang="ja-JP" altLang="en-US" dirty="0"/>
              <a:t>｜⑦システムテスト</a:t>
            </a:r>
            <a:r>
              <a:rPr lang="en-US" altLang="ja-JP" dirty="0"/>
              <a:t>(ST)</a:t>
            </a:r>
            <a:r>
              <a:rPr lang="ja-JP" altLang="en-US" dirty="0"/>
              <a:t/>
            </a:r>
            <a:br>
              <a:rPr lang="ja-JP" altLang="en-US" dirty="0"/>
            </a:br>
            <a:r>
              <a:rPr lang="ja-JP" altLang="en-US" dirty="0"/>
              <a:t>⑧運用テスト</a:t>
            </a:r>
            <a:r>
              <a:rPr lang="en-US" altLang="ja-JP" dirty="0"/>
              <a:t>(OT)</a:t>
            </a:r>
            <a:r>
              <a:rPr lang="ja-JP" altLang="en-US" dirty="0"/>
              <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a:t>
            </a:r>
            <a:r>
              <a:rPr lang="zh-CN" altLang="en-US" b="1" dirty="0"/>
              <a:t>几个</a:t>
            </a:r>
            <a:r>
              <a:rPr lang="zh-CN" altLang="en-US" dirty="0"/>
              <a:t>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304182"/>
            <a:ext cx="7476966" cy="156966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endParaRPr kumimoji="1" lang="en-US" altLang="ja-JP" sz="1600" b="0" i="0" u="none" strike="noStrike" cap="none" normalizeH="0" baseline="0" dirty="0">
              <a:ln>
                <a:noFill/>
              </a:ln>
              <a:solidFill>
                <a:schemeClr val="tx1"/>
              </a:solidFill>
              <a:effectLst/>
            </a:endParaRPr>
          </a:p>
          <a:p>
            <a:pPr marL="285750" lvl="0" indent="-285750">
              <a:buFont typeface="Arial" panose="020B0604020202020204" pitchFamily="34" charset="0"/>
              <a:buChar char="•"/>
            </a:pPr>
            <a:r>
              <a:rPr lang="en-US" altLang="ja-JP" sz="1600" dirty="0"/>
              <a:t>There are only a few system calls in Linux (300-400), which are not enough to express all the unique functions devices may have. So a driver can define an </a:t>
            </a:r>
            <a:r>
              <a:rPr lang="en-US" altLang="ja-JP" sz="1600" dirty="0" err="1"/>
              <a:t>ioctl</a:t>
            </a:r>
            <a:r>
              <a:rPr lang="en-US" altLang="ja-JP" sz="1600" dirty="0"/>
              <a:t> which allows a </a:t>
            </a:r>
            <a:r>
              <a:rPr lang="en-US" altLang="ja-JP" sz="1600" dirty="0" err="1"/>
              <a:t>userspace</a:t>
            </a:r>
            <a:r>
              <a:rPr lang="en-US" altLang="ja-JP" sz="1600" dirty="0"/>
              <a:t> application to send it orders.</a:t>
            </a:r>
            <a:endParaRPr kumimoji="1" lang="ja-JP" altLang="ja-JP" sz="1600" b="0" i="0" u="none" strike="noStrike" cap="none" normalizeH="0" baseline="0" dirty="0">
              <a:ln>
                <a:noFill/>
              </a:ln>
              <a:solidFill>
                <a:schemeClr val="tx1"/>
              </a:solidFill>
              <a:effectLst/>
            </a:endParaRP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
        <p:nvSpPr>
          <p:cNvPr id="13" name="Rectangle 2"/>
          <p:cNvSpPr>
            <a:spLocks noChangeArrowheads="1"/>
          </p:cNvSpPr>
          <p:nvPr/>
        </p:nvSpPr>
        <p:spPr bwMode="auto">
          <a:xfrm>
            <a:off x="-161632" y="9612560"/>
            <a:ext cx="7128793" cy="1969770"/>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b="1" dirty="0">
                <a:solidFill>
                  <a:srgbClr val="FF0000"/>
                </a:solidFill>
                <a:latin typeface="+mj-lt"/>
                <a:cs typeface="Arial" pitchFamily="34" charset="0"/>
              </a:rPr>
              <a:t>当</a:t>
            </a:r>
            <a:r>
              <a:rPr lang="en-US" altLang="zh-CN" sz="1600" b="1" dirty="0">
                <a:solidFill>
                  <a:srgbClr val="FF0000"/>
                </a:solidFill>
                <a:latin typeface="+mj-lt"/>
                <a:cs typeface="Arial" pitchFamily="34" charset="0"/>
              </a:rPr>
              <a:t>client</a:t>
            </a:r>
            <a:r>
              <a:rPr lang="zh-CN" altLang="en-US" sz="1600" b="1" dirty="0">
                <a:solidFill>
                  <a:srgbClr val="FF0000"/>
                </a:solidFill>
                <a:latin typeface="+mj-lt"/>
                <a:cs typeface="Arial" pitchFamily="34" charset="0"/>
              </a:rPr>
              <a:t>发送</a:t>
            </a:r>
            <a:r>
              <a:rPr lang="en-US" altLang="zh-CN" sz="1600" b="1" dirty="0">
                <a:solidFill>
                  <a:srgbClr val="FF0000"/>
                </a:solidFill>
                <a:latin typeface="+mj-lt"/>
                <a:cs typeface="Arial" pitchFamily="34" charset="0"/>
              </a:rPr>
              <a:t>TCP packet</a:t>
            </a:r>
            <a:r>
              <a:rPr lang="zh-CN" altLang="en-US" sz="1600" b="1" dirty="0">
                <a:solidFill>
                  <a:srgbClr val="FF0000"/>
                </a:solidFill>
                <a:latin typeface="+mj-lt"/>
                <a:cs typeface="Arial" pitchFamily="34" charset="0"/>
              </a:rPr>
              <a:t>去一个</a:t>
            </a:r>
            <a:r>
              <a:rPr lang="en-US" altLang="zh-CN" sz="1600" b="1" dirty="0">
                <a:solidFill>
                  <a:srgbClr val="FF0000"/>
                </a:solidFill>
                <a:latin typeface="+mj-lt"/>
                <a:cs typeface="Arial" pitchFamily="34" charset="0"/>
              </a:rPr>
              <a:t>UDP port</a:t>
            </a:r>
            <a:r>
              <a:rPr lang="zh-CN" altLang="en-US" sz="1600" b="1" dirty="0">
                <a:solidFill>
                  <a:srgbClr val="FF0000"/>
                </a:solidFill>
                <a:latin typeface="+mj-lt"/>
                <a:cs typeface="Arial" pitchFamily="34" charset="0"/>
              </a:rPr>
              <a:t>时，以下情况会发生：</a:t>
            </a:r>
            <a:endParaRPr kumimoji="1" lang="en-US" altLang="ja-JP" sz="1600" b="1" i="0" u="none" strike="noStrike" cap="none" normalizeH="0" baseline="0" dirty="0">
              <a:ln>
                <a:noFill/>
              </a:ln>
              <a:solidFill>
                <a:srgbClr val="FF0000"/>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mj-lt"/>
                <a:cs typeface="Arial" pitchFamily="34" charset="0"/>
              </a:rPr>
              <a:t>TCP ports and UDP ports can't connect to each other. The packets you send from </a:t>
            </a:r>
            <a:r>
              <a:rPr kumimoji="1" lang="ja-JP" altLang="ja-JP" sz="1100" b="0" i="0" u="none" strike="noStrike" cap="none" normalizeH="0" baseline="0" dirty="0">
                <a:ln>
                  <a:noFill/>
                </a:ln>
                <a:solidFill>
                  <a:srgbClr val="242729"/>
                </a:solidFill>
                <a:effectLst/>
                <a:latin typeface="+mj-lt"/>
              </a:rPr>
              <a:t>UdpClient.Send()</a:t>
            </a:r>
            <a:r>
              <a:rPr kumimoji="1" lang="ja-JP" altLang="ja-JP" sz="1600" b="0" i="0" u="none" strike="noStrike" cap="none" normalizeH="0" baseline="0" dirty="0">
                <a:ln>
                  <a:noFill/>
                </a:ln>
                <a:solidFill>
                  <a:srgbClr val="242729"/>
                </a:solidFill>
                <a:effectLst/>
                <a:latin typeface="+mj-lt"/>
                <a:cs typeface="Arial" pitchFamily="34" charset="0"/>
              </a:rPr>
              <a:t> have the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field set to </a:t>
            </a:r>
            <a:r>
              <a:rPr kumimoji="1" lang="ja-JP" altLang="ja-JP" sz="1100" b="1" i="0" u="none" strike="noStrike" cap="none" normalizeH="0" baseline="0" dirty="0">
                <a:ln>
                  <a:noFill/>
                </a:ln>
                <a:solidFill>
                  <a:srgbClr val="FF0000"/>
                </a:solidFill>
                <a:effectLst/>
                <a:latin typeface="+mj-lt"/>
              </a:rPr>
              <a:t>0x11</a:t>
            </a:r>
            <a:r>
              <a:rPr kumimoji="1" lang="ja-JP" altLang="ja-JP" sz="1600" b="0" i="0" u="none" strike="noStrike" cap="none" normalizeH="0" baseline="0" dirty="0">
                <a:ln>
                  <a:noFill/>
                </a:ln>
                <a:solidFill>
                  <a:srgbClr val="242729"/>
                </a:solidFill>
                <a:effectLst/>
                <a:latin typeface="+mj-lt"/>
                <a:cs typeface="Arial" pitchFamily="34" charset="0"/>
              </a:rPr>
              <a:t>, the value for UDP, but the TCP stack only recognizes packets with </a:t>
            </a:r>
            <a:r>
              <a:rPr kumimoji="1" lang="ja-JP" altLang="ja-JP" sz="1100" b="1" i="0" u="none" strike="noStrike" cap="none" normalizeH="0" baseline="0" dirty="0">
                <a:ln>
                  <a:noFill/>
                </a:ln>
                <a:solidFill>
                  <a:srgbClr val="FF0000"/>
                </a:solidFill>
                <a:effectLst/>
                <a:latin typeface="+mj-lt"/>
              </a:rPr>
              <a:t>Protocol</a:t>
            </a:r>
            <a:r>
              <a:rPr kumimoji="1" lang="ja-JP" altLang="ja-JP" sz="1600" b="1" i="0" u="none" strike="noStrike" cap="none" normalizeH="0" baseline="0" dirty="0">
                <a:ln>
                  <a:noFill/>
                </a:ln>
                <a:solidFill>
                  <a:srgbClr val="FF0000"/>
                </a:solidFill>
                <a:effectLst/>
                <a:latin typeface="+mj-lt"/>
                <a:cs typeface="Arial" pitchFamily="34" charset="0"/>
              </a:rPr>
              <a:t> set to </a:t>
            </a:r>
            <a:r>
              <a:rPr kumimoji="1" lang="ja-JP" altLang="ja-JP" sz="1100" b="1" i="0" u="none" strike="noStrike" cap="none" normalizeH="0" baseline="0" dirty="0">
                <a:ln>
                  <a:noFill/>
                </a:ln>
                <a:solidFill>
                  <a:srgbClr val="FF0000"/>
                </a:solidFill>
                <a:effectLst/>
                <a:latin typeface="+mj-lt"/>
              </a:rPr>
              <a:t>0x06</a:t>
            </a:r>
            <a:r>
              <a:rPr kumimoji="1" lang="ja-JP" altLang="ja-JP" sz="1600" b="0" i="0" u="none" strike="noStrike" cap="none" normalizeH="0" baseline="0" dirty="0">
                <a:ln>
                  <a:noFill/>
                </a:ln>
                <a:solidFill>
                  <a:srgbClr val="242729"/>
                </a:solidFill>
                <a:effectLst/>
                <a:latin typeface="+mj-lt"/>
                <a:cs typeface="Arial" pitchFamily="34" charset="0"/>
              </a:rPr>
              <a:t>, the value for TCP. It's part of the most-basic operation of an IP module.</a:t>
            </a:r>
            <a:endParaRPr kumimoji="1" lang="en-US" altLang="ja-JP" sz="1600" b="0" i="0" u="none" strike="noStrike" cap="none" normalizeH="0" baseline="0" dirty="0">
              <a:ln>
                <a:noFill/>
              </a:ln>
              <a:solidFill>
                <a:srgbClr val="242729"/>
              </a:solidFill>
              <a:effectLst/>
              <a:latin typeface="+mj-lt"/>
              <a:cs typeface="Arial" pitchFamily="34" charset="0"/>
            </a:endParaRPr>
          </a:p>
          <a:p>
            <a:pPr marL="0" marR="0" lvl="0" indent="0" algn="l" defTabSz="914400" rtl="0" eaLnBrk="1" fontAlgn="base" latinLnBrk="0" hangingPunct="1">
              <a:lnSpc>
                <a:spcPct val="100000"/>
              </a:lnSpc>
              <a:spcBef>
                <a:spcPct val="0"/>
              </a:spcBef>
              <a:spcAft>
                <a:spcPct val="0"/>
              </a:spcAft>
              <a:buClrTx/>
              <a:buSzTx/>
              <a:buFontTx/>
              <a:buNone/>
              <a:tabLst/>
            </a:pPr>
            <a:r>
              <a:rPr lang="zh-CN" altLang="en-US" sz="1600" dirty="0">
                <a:solidFill>
                  <a:srgbClr val="242729"/>
                </a:solidFill>
                <a:latin typeface="+mj-lt"/>
                <a:cs typeface="Arial" pitchFamily="34" charset="0"/>
              </a:rPr>
              <a:t>换句话说，</a:t>
            </a:r>
            <a:r>
              <a:rPr lang="en-US" altLang="zh-CN" sz="1600" dirty="0">
                <a:solidFill>
                  <a:srgbClr val="242729"/>
                </a:solidFill>
                <a:latin typeface="+mj-lt"/>
                <a:cs typeface="Arial" pitchFamily="34" charset="0"/>
              </a:rPr>
              <a:t>UDP</a:t>
            </a:r>
            <a:r>
              <a:rPr lang="zh-CN" altLang="en-US" sz="1600" dirty="0">
                <a:solidFill>
                  <a:srgbClr val="242729"/>
                </a:solidFill>
                <a:latin typeface="+mj-lt"/>
                <a:cs typeface="Arial" pitchFamily="34" charset="0"/>
              </a:rPr>
              <a:t>和</a:t>
            </a:r>
            <a:r>
              <a:rPr lang="en-US" altLang="zh-CN" sz="1600" dirty="0">
                <a:solidFill>
                  <a:srgbClr val="242729"/>
                </a:solidFill>
                <a:latin typeface="+mj-lt"/>
                <a:cs typeface="Arial" pitchFamily="34" charset="0"/>
              </a:rPr>
              <a:t>TCP packet</a:t>
            </a:r>
            <a:r>
              <a:rPr lang="zh-CN" altLang="en-US" sz="1600" dirty="0">
                <a:solidFill>
                  <a:srgbClr val="242729"/>
                </a:solidFill>
                <a:latin typeface="+mj-lt"/>
                <a:cs typeface="Arial" pitchFamily="34" charset="0"/>
              </a:rPr>
              <a:t>的区分是用</a:t>
            </a:r>
            <a:r>
              <a:rPr lang="en-US" altLang="zh-CN" sz="1600" b="1" dirty="0">
                <a:solidFill>
                  <a:srgbClr val="242729"/>
                </a:solidFill>
                <a:latin typeface="+mj-lt"/>
                <a:cs typeface="Arial" pitchFamily="34" charset="0"/>
              </a:rPr>
              <a:t>IP packet</a:t>
            </a:r>
            <a:r>
              <a:rPr lang="zh-CN" altLang="en-US" sz="1600" b="1" dirty="0">
                <a:solidFill>
                  <a:srgbClr val="242729"/>
                </a:solidFill>
                <a:latin typeface="+mj-lt"/>
                <a:cs typeface="Arial" pitchFamily="34" charset="0"/>
              </a:rPr>
              <a:t>中</a:t>
            </a:r>
            <a:r>
              <a:rPr lang="en-US" altLang="zh-CN" sz="1600" b="1" dirty="0">
                <a:solidFill>
                  <a:srgbClr val="242729"/>
                </a:solidFill>
                <a:latin typeface="+mj-lt"/>
                <a:cs typeface="Arial" pitchFamily="34" charset="0"/>
              </a:rPr>
              <a:t>protocol</a:t>
            </a:r>
            <a:r>
              <a:rPr lang="zh-CN" altLang="en-US" sz="1600" b="1" dirty="0">
                <a:solidFill>
                  <a:srgbClr val="242729"/>
                </a:solidFill>
                <a:latin typeface="+mj-lt"/>
                <a:cs typeface="Arial" pitchFamily="34" charset="0"/>
              </a:rPr>
              <a:t>领域</a:t>
            </a:r>
            <a:r>
              <a:rPr lang="zh-CN" altLang="en-US" sz="1600" dirty="0">
                <a:solidFill>
                  <a:srgbClr val="242729"/>
                </a:solidFill>
                <a:latin typeface="+mj-lt"/>
                <a:cs typeface="Arial" pitchFamily="34" charset="0"/>
              </a:rPr>
              <a:t>来实现的</a:t>
            </a:r>
            <a:r>
              <a:rPr lang="ja-JP" altLang="en-US" sz="1600" dirty="0" err="1">
                <a:solidFill>
                  <a:srgbClr val="242729"/>
                </a:solidFill>
                <a:latin typeface="+mj-lt"/>
                <a:cs typeface="Arial" pitchFamily="34" charset="0"/>
              </a:rPr>
              <a:t>、</a:t>
            </a:r>
            <a:r>
              <a:rPr lang="zh-CN" altLang="en-US" sz="1600" dirty="0">
                <a:solidFill>
                  <a:srgbClr val="242729"/>
                </a:solidFill>
                <a:latin typeface="+mj-lt"/>
                <a:cs typeface="Arial" pitchFamily="34" charset="0"/>
              </a:rPr>
              <a:t>这个</a:t>
            </a:r>
            <a:r>
              <a:rPr lang="en-US" altLang="zh-CN" sz="1600" dirty="0">
                <a:solidFill>
                  <a:srgbClr val="242729"/>
                </a:solidFill>
                <a:latin typeface="+mj-lt"/>
                <a:cs typeface="Arial" pitchFamily="34" charset="0"/>
              </a:rPr>
              <a:t>protocol field</a:t>
            </a:r>
            <a:r>
              <a:rPr lang="zh-CN" altLang="en-US" sz="1600" dirty="0">
                <a:solidFill>
                  <a:srgbClr val="242729"/>
                </a:solidFill>
                <a:latin typeface="+mj-lt"/>
                <a:cs typeface="Arial" pitchFamily="34" charset="0"/>
              </a:rPr>
              <a:t>是</a:t>
            </a:r>
            <a:r>
              <a:rPr lang="en-US" altLang="zh-CN" sz="1600" dirty="0">
                <a:solidFill>
                  <a:srgbClr val="FF0000"/>
                </a:solidFill>
                <a:latin typeface="+mj-lt"/>
                <a:cs typeface="Arial" pitchFamily="34" charset="0"/>
              </a:rPr>
              <a:t>IP (network) layer</a:t>
            </a:r>
            <a:r>
              <a:rPr lang="zh-CN" altLang="en-US" sz="1600" dirty="0">
                <a:solidFill>
                  <a:srgbClr val="242729"/>
                </a:solidFill>
                <a:latin typeface="+mj-lt"/>
                <a:cs typeface="Arial" pitchFamily="34" charset="0"/>
              </a:rPr>
              <a:t>给加上的，所以单看</a:t>
            </a:r>
            <a:r>
              <a:rPr lang="en-US" altLang="zh-CN" sz="1600" dirty="0">
                <a:solidFill>
                  <a:srgbClr val="242729"/>
                </a:solidFill>
                <a:latin typeface="+mj-lt"/>
                <a:cs typeface="Arial" pitchFamily="34" charset="0"/>
              </a:rPr>
              <a:t>transport layer</a:t>
            </a:r>
            <a:r>
              <a:rPr lang="zh-CN" altLang="en-US" sz="1600" dirty="0">
                <a:solidFill>
                  <a:srgbClr val="242729"/>
                </a:solidFill>
                <a:latin typeface="+mj-lt"/>
                <a:cs typeface="Arial" pitchFamily="34" charset="0"/>
              </a:rPr>
              <a:t> </a:t>
            </a:r>
            <a:r>
              <a:rPr lang="en-US" altLang="zh-CN" sz="1600" dirty="0">
                <a:solidFill>
                  <a:srgbClr val="242729"/>
                </a:solidFill>
                <a:latin typeface="+mj-lt"/>
                <a:cs typeface="Arial" pitchFamily="34" charset="0"/>
              </a:rPr>
              <a:t>(TCP/UDP)</a:t>
            </a:r>
            <a:r>
              <a:rPr lang="zh-CN" altLang="en-US" sz="1600" dirty="0">
                <a:solidFill>
                  <a:srgbClr val="242729"/>
                </a:solidFill>
                <a:latin typeface="+mj-lt"/>
                <a:cs typeface="Arial" pitchFamily="34" charset="0"/>
              </a:rPr>
              <a:t>没用！！</a:t>
            </a:r>
            <a:endParaRPr kumimoji="1" lang="ja-JP" altLang="ja-JP" sz="2800" b="0" i="0" u="none" strike="noStrike" cap="none" normalizeH="0" baseline="0" dirty="0">
              <a:ln>
                <a:noFill/>
              </a:ln>
              <a:solidFill>
                <a:schemeClr val="tx1"/>
              </a:solidFill>
              <a:effectLst/>
              <a:latin typeface="+mj-lt"/>
            </a:endParaRPr>
          </a:p>
        </p:txBody>
      </p:sp>
    </p:spTree>
    <p:extLst>
      <p:ext uri="{BB962C8B-B14F-4D97-AF65-F5344CB8AC3E}">
        <p14:creationId xmlns:p14="http://schemas.microsoft.com/office/powerpoint/2010/main" val="195037876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13390"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xmlns=""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xmlns=""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xmlns=""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xmlns=""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xmlns=""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xmlns=""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xmlns=""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xmlns=""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xmlns=""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lang="zh-CN" altLang="en-US" dirty="0"/>
              <a:t>这</a:t>
            </a:r>
            <a:r>
              <a:rPr kumimoji="1" lang="zh-CN" altLang="en-US" dirty="0"/>
              <a:t>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xmlns=""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xmlns=""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xmlns=""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xmlns=""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xmlns=""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xmlns=""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xmlns=""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xmlns=""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xmlns=""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xmlns=""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xmlns=""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xmlns=""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xmlns=""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xmlns=""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xmlns=""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xmlns=""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xmlns=""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TextBox 5">
            <a:extLst>
              <a:ext uri="{FF2B5EF4-FFF2-40B4-BE49-F238E27FC236}">
                <a16:creationId xmlns:a16="http://schemas.microsoft.com/office/drawing/2014/main" xmlns="" id="{8514919D-B9DD-4818-A44B-3E1B55E4300C}"/>
              </a:ext>
            </a:extLst>
          </p:cNvPr>
          <p:cNvSpPr txBox="1"/>
          <p:nvPr/>
        </p:nvSpPr>
        <p:spPr>
          <a:xfrm>
            <a:off x="-6967432" y="9684568"/>
            <a:ext cx="7111448" cy="2031325"/>
          </a:xfrm>
          <a:prstGeom prst="rect">
            <a:avLst/>
          </a:prstGeom>
          <a:noFill/>
        </p:spPr>
        <p:txBody>
          <a:bodyPr wrap="square" rtlCol="0">
            <a:spAutoFit/>
          </a:bodyPr>
          <a:lstStyle/>
          <a:p>
            <a:r>
              <a:rPr lang="en-US" dirty="0"/>
              <a:t>ARP</a:t>
            </a:r>
            <a:r>
              <a:rPr lang="zh-CN" altLang="en-US" dirty="0"/>
              <a:t>有两种情况，</a:t>
            </a:r>
            <a:endParaRPr lang="en-US" altLang="zh-CN" dirty="0"/>
          </a:p>
          <a:p>
            <a:pPr marL="342900" indent="-342900">
              <a:buFont typeface="+mj-lt"/>
              <a:buAutoNum type="arabicPeriod"/>
            </a:pPr>
            <a:r>
              <a:rPr lang="en-US" altLang="zh-CN" dirty="0"/>
              <a:t>Sample ARP request/reply</a:t>
            </a:r>
            <a:r>
              <a:rPr lang="zh-CN" altLang="en-US" dirty="0"/>
              <a:t>的情况，这时候</a:t>
            </a:r>
            <a:r>
              <a:rPr lang="en-US" altLang="zh-CN" dirty="0"/>
              <a:t>131.175.15.8</a:t>
            </a:r>
            <a:r>
              <a:rPr lang="zh-CN" altLang="en-US" dirty="0"/>
              <a:t>会先</a:t>
            </a:r>
            <a:r>
              <a:rPr lang="en-US" altLang="zh-CN" dirty="0"/>
              <a:t>broadcast ARP(FF:FF:FF:FF:FF:FF)</a:t>
            </a:r>
            <a:r>
              <a:rPr lang="zh-CN" altLang="en-US" dirty="0"/>
              <a:t>问</a:t>
            </a:r>
            <a:r>
              <a:rPr lang="en-US" altLang="zh-CN" dirty="0"/>
              <a:t>131.175.15.24</a:t>
            </a:r>
            <a:r>
              <a:rPr lang="zh-CN" altLang="en-US" dirty="0"/>
              <a:t>的</a:t>
            </a:r>
            <a:r>
              <a:rPr lang="en-US" altLang="zh-CN" dirty="0"/>
              <a:t>MAC</a:t>
            </a:r>
            <a:r>
              <a:rPr lang="zh-CN" altLang="en-US" dirty="0"/>
              <a:t>是啥，然后</a:t>
            </a:r>
            <a:r>
              <a:rPr lang="en-US" altLang="zh-CN" dirty="0"/>
              <a:t>131.175.15.24</a:t>
            </a:r>
            <a:r>
              <a:rPr lang="zh-CN" altLang="en-US" dirty="0"/>
              <a:t>会</a:t>
            </a:r>
            <a:r>
              <a:rPr lang="en-US" altLang="zh-CN" dirty="0"/>
              <a:t>replay </a:t>
            </a:r>
            <a:r>
              <a:rPr lang="zh-CN" altLang="en-US" dirty="0"/>
              <a:t>一个</a:t>
            </a:r>
            <a:r>
              <a:rPr lang="en-US" altLang="zh-CN" dirty="0"/>
              <a:t>ARP</a:t>
            </a:r>
            <a:r>
              <a:rPr lang="zh-CN" altLang="en-US" dirty="0"/>
              <a:t>告诉</a:t>
            </a:r>
            <a:r>
              <a:rPr lang="en-US" altLang="zh-CN" dirty="0"/>
              <a:t>15.8</a:t>
            </a:r>
            <a:r>
              <a:rPr lang="zh-CN" altLang="en-US" dirty="0"/>
              <a:t>自己的</a:t>
            </a:r>
            <a:r>
              <a:rPr lang="en-US" altLang="zh-CN" dirty="0"/>
              <a:t>MAC</a:t>
            </a:r>
          </a:p>
          <a:p>
            <a:pPr marL="342900" indent="-342900">
              <a:buFont typeface="+mj-lt"/>
              <a:buAutoNum type="arabicPeriod"/>
            </a:pPr>
            <a:r>
              <a:rPr lang="en-US" altLang="zh-CN" dirty="0"/>
              <a:t>131.175.15.24</a:t>
            </a:r>
            <a:r>
              <a:rPr lang="zh-CN" altLang="en-US" dirty="0"/>
              <a:t>在一个</a:t>
            </a:r>
            <a:r>
              <a:rPr lang="en-US" altLang="zh-CN" dirty="0"/>
              <a:t>proxy/router/gateway</a:t>
            </a:r>
            <a:r>
              <a:rPr lang="zh-CN" altLang="en-US" dirty="0"/>
              <a:t>背后的情况，这时候那个</a:t>
            </a:r>
            <a:r>
              <a:rPr lang="en-US" altLang="zh-CN" dirty="0"/>
              <a:t>proxy/router/gateway</a:t>
            </a:r>
            <a:r>
              <a:rPr lang="zh-CN" altLang="en-US" dirty="0"/>
              <a:t>会代替</a:t>
            </a:r>
            <a:r>
              <a:rPr lang="en-US" altLang="zh-CN" dirty="0"/>
              <a:t>15.24</a:t>
            </a:r>
            <a:r>
              <a:rPr lang="zh-CN" altLang="en-US" dirty="0"/>
              <a:t>回答，但是这时候回答的</a:t>
            </a:r>
            <a:r>
              <a:rPr lang="en-US" altLang="zh-CN" dirty="0"/>
              <a:t>MAC</a:t>
            </a:r>
            <a:r>
              <a:rPr lang="zh-CN" altLang="en-US" dirty="0"/>
              <a:t>会是</a:t>
            </a:r>
            <a:r>
              <a:rPr lang="en-US" altLang="zh-CN" dirty="0"/>
              <a:t>proxy/router/gateway</a:t>
            </a:r>
            <a:r>
              <a:rPr lang="zh-CN" altLang="en-US" dirty="0"/>
              <a:t>的</a:t>
            </a:r>
            <a:r>
              <a:rPr lang="en-US" altLang="zh-CN" dirty="0"/>
              <a:t>MAC (</a:t>
            </a:r>
            <a:r>
              <a:rPr lang="zh-CN" altLang="en-US" dirty="0"/>
              <a:t>而不是</a:t>
            </a:r>
            <a:r>
              <a:rPr lang="en-US" altLang="zh-CN" dirty="0"/>
              <a:t>15.24</a:t>
            </a:r>
            <a:r>
              <a:rPr lang="zh-CN" altLang="en-US" dirty="0"/>
              <a:t>的</a:t>
            </a:r>
            <a:r>
              <a:rPr lang="en-US" altLang="zh-CN" dirty="0"/>
              <a:t>MAC)</a:t>
            </a:r>
            <a:endParaRPr lang="en-US" dirty="0"/>
          </a:p>
        </p:txBody>
      </p:sp>
    </p:spTree>
    <p:extLst>
      <p:ext uri="{BB962C8B-B14F-4D97-AF65-F5344CB8AC3E}">
        <p14:creationId xmlns:p14="http://schemas.microsoft.com/office/powerpoint/2010/main" val="2204111081"/>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4" y="2276475"/>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 y="0"/>
            <a:ext cx="6858000" cy="2031325"/>
          </a:xfrm>
          <a:prstGeom prst="rect">
            <a:avLst/>
          </a:prstGeom>
          <a:noFill/>
        </p:spPr>
        <p:txBody>
          <a:bodyPr wrap="squar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p>
          <a:p>
            <a:r>
              <a:rPr lang="en-US" dirty="0"/>
              <a:t>Dynamic Host Configuration Protocol (DHCP) is used in LAN environments to dynamically assign host IP addresses from a centralized server, which reduces the overhead of administrating IP addresses.</a:t>
            </a:r>
          </a:p>
          <a:p>
            <a:r>
              <a:rPr kumimoji="1" lang="zh-CN" altLang="en-US" dirty="0"/>
              <a:t>用</a:t>
            </a:r>
            <a:r>
              <a:rPr kumimoji="1" lang="en-US" altLang="zh-CN" b="1" dirty="0">
                <a:solidFill>
                  <a:srgbClr val="FF0000"/>
                </a:solidFill>
              </a:rPr>
              <a:t>UDP</a:t>
            </a:r>
            <a:r>
              <a:rPr kumimoji="1" lang="zh-CN" altLang="en-US" dirty="0"/>
              <a:t>作为</a:t>
            </a:r>
            <a:r>
              <a:rPr kumimoji="1" lang="en-US" altLang="zh-CN" dirty="0"/>
              <a:t>transport layer protocol</a:t>
            </a:r>
            <a:endParaRPr kumimoji="1" lang="en-US" altLang="ja-JP" dirty="0"/>
          </a:p>
          <a:p>
            <a:pPr marL="285750" indent="-285750">
              <a:buFont typeface="Arial" panose="020B0604020202020204" pitchFamily="34" charset="0"/>
              <a:buChar char="•"/>
            </a:pPr>
            <a:endParaRPr kumimoji="1" lang="ja-JP" altLang="en-US" dirty="0"/>
          </a:p>
        </p:txBody>
      </p:sp>
      <p:sp>
        <p:nvSpPr>
          <p:cNvPr id="4" name="TextBox 3">
            <a:extLst>
              <a:ext uri="{FF2B5EF4-FFF2-40B4-BE49-F238E27FC236}">
                <a16:creationId xmlns:a16="http://schemas.microsoft.com/office/drawing/2014/main" xmlns="" id="{D994F655-D47C-4D0C-A1D2-7A9ACB70E3DE}"/>
              </a:ext>
            </a:extLst>
          </p:cNvPr>
          <p:cNvSpPr txBox="1"/>
          <p:nvPr/>
        </p:nvSpPr>
        <p:spPr>
          <a:xfrm>
            <a:off x="5229200" y="1691680"/>
            <a:ext cx="5029200" cy="8679299"/>
          </a:xfrm>
          <a:prstGeom prst="rect">
            <a:avLst/>
          </a:prstGeom>
          <a:noFill/>
        </p:spPr>
        <p:txBody>
          <a:bodyPr wrap="square" rtlCol="0">
            <a:spAutoFit/>
          </a:bodyPr>
          <a:lstStyle/>
          <a:p>
            <a:r>
              <a:rPr lang="en-US" altLang="zh-CN" dirty="0"/>
              <a:t>DHCP</a:t>
            </a:r>
            <a:r>
              <a:rPr lang="zh-CN" altLang="en-US" dirty="0"/>
              <a:t>详解，右图中的</a:t>
            </a:r>
            <a:r>
              <a:rPr lang="en-US" altLang="zh-CN" dirty="0"/>
              <a:t>YIADDRR</a:t>
            </a:r>
            <a:r>
              <a:rPr lang="zh-CN" altLang="en-US" dirty="0"/>
              <a:t>的意思是</a:t>
            </a:r>
            <a:r>
              <a:rPr lang="en-US" altLang="zh-CN" dirty="0"/>
              <a:t>”Your IP Address”, </a:t>
            </a:r>
            <a:r>
              <a:rPr lang="zh-CN" altLang="en-US" dirty="0"/>
              <a:t>就是</a:t>
            </a:r>
            <a:r>
              <a:rPr lang="en-US" altLang="zh-CN" dirty="0"/>
              <a:t>DHCP server</a:t>
            </a:r>
            <a:r>
              <a:rPr lang="zh-CN" altLang="en-US" dirty="0"/>
              <a:t>想给</a:t>
            </a:r>
            <a:r>
              <a:rPr lang="en-US" altLang="zh-CN" dirty="0"/>
              <a:t>client</a:t>
            </a:r>
            <a:r>
              <a:rPr lang="zh-CN" altLang="en-US" dirty="0"/>
              <a:t>的</a:t>
            </a:r>
            <a:r>
              <a:rPr lang="en-US" altLang="zh-CN" dirty="0"/>
              <a:t>IP address</a:t>
            </a:r>
          </a:p>
          <a:p>
            <a:pPr marL="285750" indent="-285750">
              <a:buFont typeface="Arial" panose="020B0604020202020204" pitchFamily="34" charset="0"/>
              <a:buChar char="•"/>
            </a:pPr>
            <a:r>
              <a:rPr lang="en-US" altLang="zh-CN" dirty="0"/>
              <a:t>DHCP discovery</a:t>
            </a:r>
          </a:p>
          <a:p>
            <a:pPr marL="742950" lvl="1" indent="-285750">
              <a:buFont typeface="Arial" panose="020B0604020202020204" pitchFamily="34" charset="0"/>
              <a:buChar char="•"/>
            </a:pPr>
            <a:r>
              <a:rPr lang="en-US" altLang="zh-CN" dirty="0"/>
              <a:t>Clint broadcasts</a:t>
            </a:r>
            <a:r>
              <a:rPr lang="zh-CN" altLang="en-US" dirty="0"/>
              <a:t> </a:t>
            </a:r>
            <a:r>
              <a:rPr lang="en-US" altLang="zh-CN" dirty="0"/>
              <a:t>a</a:t>
            </a:r>
            <a:r>
              <a:rPr lang="zh-CN" altLang="en-US" dirty="0"/>
              <a:t> </a:t>
            </a:r>
            <a:r>
              <a:rPr lang="en-US" altLang="zh-CN" dirty="0"/>
              <a:t>UDP with IP=255.255.255.255</a:t>
            </a:r>
          </a:p>
          <a:p>
            <a:pPr marL="285750" indent="-285750">
              <a:buFont typeface="Arial" panose="020B0604020202020204" pitchFamily="34" charset="0"/>
              <a:buChar char="•"/>
            </a:pPr>
            <a:r>
              <a:rPr lang="en-US" dirty="0"/>
              <a:t>DHCP offer</a:t>
            </a:r>
          </a:p>
          <a:p>
            <a:pPr marL="742950" lvl="1" indent="-285750">
              <a:buFont typeface="Arial" panose="020B0604020202020204" pitchFamily="34" charset="0"/>
              <a:buChar char="•"/>
            </a:pPr>
            <a:r>
              <a:rPr lang="en-US" dirty="0"/>
              <a:t>Upon receiving the discovery UDP, Server </a:t>
            </a:r>
            <a:r>
              <a:rPr lang="en-US" b="1" dirty="0"/>
              <a:t>reserves</a:t>
            </a:r>
            <a:r>
              <a:rPr lang="en-US" dirty="0"/>
              <a:t> an IP for that client</a:t>
            </a:r>
          </a:p>
          <a:p>
            <a:pPr marL="742950" lvl="1" indent="-285750">
              <a:buFont typeface="Arial" panose="020B0604020202020204" pitchFamily="34" charset="0"/>
              <a:buChar char="•"/>
            </a:pPr>
            <a:r>
              <a:rPr lang="en-US" dirty="0"/>
              <a:t>Then Server sends a DHCP offer message to the Client, the message contains</a:t>
            </a:r>
          </a:p>
          <a:p>
            <a:pPr marL="1200150" lvl="2" indent="-285750">
              <a:buFont typeface="Arial" panose="020B0604020202020204" pitchFamily="34" charset="0"/>
              <a:buChar char="•"/>
            </a:pPr>
            <a:r>
              <a:rPr lang="en-US" dirty="0"/>
              <a:t>Client’s MAC</a:t>
            </a:r>
          </a:p>
          <a:p>
            <a:pPr marL="1200150" lvl="2" indent="-285750">
              <a:buFont typeface="Arial" panose="020B0604020202020204" pitchFamily="34" charset="0"/>
              <a:buChar char="•"/>
            </a:pPr>
            <a:r>
              <a:rPr lang="en-US" dirty="0"/>
              <a:t>The IP address that Server is offering</a:t>
            </a:r>
          </a:p>
          <a:p>
            <a:pPr marL="1200150" lvl="2" indent="-285750">
              <a:buFont typeface="Arial" panose="020B0604020202020204" pitchFamily="34" charset="0"/>
              <a:buChar char="•"/>
            </a:pPr>
            <a:r>
              <a:rPr lang="en-US" dirty="0"/>
              <a:t>Subnet mask</a:t>
            </a:r>
          </a:p>
          <a:p>
            <a:pPr marL="1200150" lvl="2" indent="-285750">
              <a:buFont typeface="Arial" panose="020B0604020202020204" pitchFamily="34" charset="0"/>
              <a:buChar char="•"/>
            </a:pPr>
            <a:r>
              <a:rPr lang="en-US" dirty="0"/>
              <a:t>Duration</a:t>
            </a:r>
          </a:p>
          <a:p>
            <a:pPr marL="1200150" lvl="2" indent="-285750">
              <a:buFont typeface="Arial" panose="020B0604020202020204" pitchFamily="34" charset="0"/>
              <a:buChar char="•"/>
            </a:pPr>
            <a:r>
              <a:rPr lang="en-US" dirty="0"/>
              <a:t>Server’s IP Address</a:t>
            </a:r>
          </a:p>
          <a:p>
            <a:pPr marL="285750" indent="-285750">
              <a:buFont typeface="Arial" panose="020B0604020202020204" pitchFamily="34" charset="0"/>
              <a:buChar char="•"/>
            </a:pPr>
            <a:r>
              <a:rPr lang="en-US" dirty="0"/>
              <a:t>DHCP Request</a:t>
            </a:r>
          </a:p>
          <a:p>
            <a:pPr marL="742950" lvl="1" indent="-285750">
              <a:buFont typeface="Arial" panose="020B0604020202020204" pitchFamily="34" charset="0"/>
              <a:buChar char="•"/>
            </a:pPr>
            <a:r>
              <a:rPr lang="en-US" dirty="0"/>
              <a:t>If there are 2 or more DHCP servers, the Client can </a:t>
            </a:r>
            <a:r>
              <a:rPr lang="en-US" b="1" dirty="0"/>
              <a:t>receive multiple DHCP offers</a:t>
            </a:r>
          </a:p>
          <a:p>
            <a:pPr marL="742950" lvl="1" indent="-285750">
              <a:buFont typeface="Arial" panose="020B0604020202020204" pitchFamily="34" charset="0"/>
              <a:buChar char="•"/>
            </a:pPr>
            <a:r>
              <a:rPr lang="en-US" dirty="0"/>
              <a:t>Client will choose one to accept, using DHCP request,</a:t>
            </a:r>
            <a:r>
              <a:rPr lang="zh-CN" altLang="en-US" dirty="0"/>
              <a:t> </a:t>
            </a:r>
            <a:r>
              <a:rPr lang="en-US" altLang="zh-CN" dirty="0"/>
              <a:t>the</a:t>
            </a:r>
            <a:r>
              <a:rPr lang="zh-CN" altLang="en-US" dirty="0"/>
              <a:t> </a:t>
            </a:r>
            <a:r>
              <a:rPr lang="en-US" altLang="zh-CN" dirty="0"/>
              <a:t>request</a:t>
            </a:r>
            <a:r>
              <a:rPr lang="zh-CN" altLang="en-US" dirty="0"/>
              <a:t> </a:t>
            </a:r>
            <a:r>
              <a:rPr lang="en-US" altLang="zh-CN" dirty="0"/>
              <a:t>message can either be </a:t>
            </a:r>
            <a:r>
              <a:rPr lang="en-US" altLang="zh-CN" b="1" dirty="0"/>
              <a:t>Unicast</a:t>
            </a:r>
            <a:r>
              <a:rPr lang="en-US" altLang="zh-CN" dirty="0"/>
              <a:t> or </a:t>
            </a:r>
            <a:r>
              <a:rPr lang="en-US" altLang="zh-CN" b="1" dirty="0"/>
              <a:t>Broadcast </a:t>
            </a:r>
            <a:r>
              <a:rPr lang="en-US" altLang="zh-CN" dirty="0"/>
              <a:t>(Broadcast</a:t>
            </a:r>
            <a:r>
              <a:rPr lang="zh-CN" altLang="en-US" dirty="0"/>
              <a:t>的方式更常见一些</a:t>
            </a:r>
            <a:r>
              <a:rPr lang="en-US" altLang="zh-CN" dirty="0"/>
              <a:t>)</a:t>
            </a:r>
            <a:endParaRPr lang="en-US" dirty="0"/>
          </a:p>
          <a:p>
            <a:pPr marL="742950" lvl="1" indent="-285750">
              <a:buFont typeface="Arial" panose="020B0604020202020204" pitchFamily="34" charset="0"/>
              <a:buChar char="•"/>
            </a:pPr>
            <a:r>
              <a:rPr lang="en-US" dirty="0"/>
              <a:t>The DHCP request has a </a:t>
            </a:r>
            <a:r>
              <a:rPr lang="en-US" b="1" dirty="0"/>
              <a:t>transaction ID</a:t>
            </a:r>
            <a:r>
              <a:rPr lang="en-US" dirty="0"/>
              <a:t> field, and DHCP Servers will know whose offer the Client accepted (</a:t>
            </a:r>
            <a:r>
              <a:rPr lang="zh-CN" altLang="en-US" dirty="0"/>
              <a:t>没被</a:t>
            </a:r>
            <a:r>
              <a:rPr lang="en-US" altLang="zh-CN" dirty="0"/>
              <a:t>Client</a:t>
            </a:r>
            <a:r>
              <a:rPr lang="zh-CN" altLang="en-US" dirty="0"/>
              <a:t>选中的</a:t>
            </a:r>
            <a:r>
              <a:rPr lang="en-US" altLang="zh-CN" dirty="0"/>
              <a:t>Server</a:t>
            </a:r>
            <a:r>
              <a:rPr lang="zh-CN" altLang="en-US" dirty="0"/>
              <a:t>会释放刚刚</a:t>
            </a:r>
            <a:r>
              <a:rPr lang="en-US" altLang="zh-CN" dirty="0"/>
              <a:t>reserved IP</a:t>
            </a:r>
            <a:r>
              <a:rPr lang="en-US" dirty="0"/>
              <a:t>)</a:t>
            </a:r>
          </a:p>
          <a:p>
            <a:pPr marL="285750" indent="-285750">
              <a:buFont typeface="Arial" panose="020B0604020202020204" pitchFamily="34" charset="0"/>
              <a:buChar char="•"/>
            </a:pPr>
            <a:r>
              <a:rPr lang="en-US" dirty="0"/>
              <a:t>DHCP ack</a:t>
            </a:r>
          </a:p>
          <a:p>
            <a:pPr marL="742950" lvl="1" indent="-285750">
              <a:buFont typeface="Arial" panose="020B0604020202020204" pitchFamily="34" charset="0"/>
              <a:buChar char="•"/>
            </a:pPr>
            <a:r>
              <a:rPr lang="zh-CN" altLang="en-US" dirty="0"/>
              <a:t>被选中的</a:t>
            </a:r>
            <a:r>
              <a:rPr lang="en-US" altLang="zh-CN" dirty="0"/>
              <a:t>Server</a:t>
            </a:r>
            <a:r>
              <a:rPr lang="zh-CN" altLang="en-US" dirty="0"/>
              <a:t>在收到</a:t>
            </a:r>
            <a:r>
              <a:rPr lang="en-US" altLang="zh-CN" dirty="0"/>
              <a:t>request message</a:t>
            </a:r>
            <a:r>
              <a:rPr lang="zh-CN" altLang="en-US" dirty="0"/>
              <a:t>后，返回</a:t>
            </a:r>
            <a:r>
              <a:rPr lang="en-US" altLang="zh-CN" dirty="0"/>
              <a:t>ACK</a:t>
            </a:r>
            <a:r>
              <a:rPr lang="zh-CN" altLang="en-US" dirty="0"/>
              <a:t>，</a:t>
            </a:r>
            <a:r>
              <a:rPr lang="en-US" altLang="zh-CN" dirty="0"/>
              <a:t>ACK message</a:t>
            </a:r>
            <a:r>
              <a:rPr lang="zh-CN" altLang="en-US" dirty="0"/>
              <a:t>中包含有</a:t>
            </a:r>
            <a:r>
              <a:rPr lang="en-US" altLang="zh-CN" dirty="0"/>
              <a:t>duration</a:t>
            </a:r>
            <a:r>
              <a:rPr lang="zh-CN" altLang="en-US" dirty="0"/>
              <a:t>等信息</a:t>
            </a:r>
            <a:endParaRPr lang="en-US" altLang="zh-CN" dirty="0"/>
          </a:p>
        </p:txBody>
      </p:sp>
    </p:spTree>
    <p:extLst>
      <p:ext uri="{BB962C8B-B14F-4D97-AF65-F5344CB8AC3E}">
        <p14:creationId xmlns:p14="http://schemas.microsoft.com/office/powerpoint/2010/main" val="1793289193"/>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2948" y="0"/>
            <a:ext cx="6870948" cy="2862322"/>
          </a:xfrm>
          <a:prstGeom prst="rect">
            <a:avLst/>
          </a:prstGeom>
        </p:spPr>
        <p:txBody>
          <a:bodyPr wrap="square">
            <a:spAutoFit/>
          </a:bodyPr>
          <a:lstStyle/>
          <a:p>
            <a:r>
              <a:rPr lang="en-US" altLang="ja-JP" b="1" dirty="0">
                <a:solidFill>
                  <a:srgbClr val="FF0000"/>
                </a:solidFill>
              </a:rPr>
              <a:t>HTTP pipelining </a:t>
            </a:r>
          </a:p>
          <a:p>
            <a:pPr marL="285750" indent="-285750">
              <a:buFont typeface="Arial" panose="020B0604020202020204" pitchFamily="34" charset="0"/>
              <a:buChar char="•"/>
            </a:pPr>
            <a:r>
              <a:rPr lang="en-US" altLang="ja-JP" dirty="0"/>
              <a:t>is a technique in which multiple HTTP requests are sent on a single TCP connection without waiting for the corresponding responses.</a:t>
            </a:r>
          </a:p>
          <a:p>
            <a:pPr marL="285750" indent="-285750">
              <a:buFont typeface="Arial" panose="020B0604020202020204" pitchFamily="34" charset="0"/>
              <a:buChar char="•"/>
            </a:pPr>
            <a:r>
              <a:rPr lang="en-US" altLang="ja-JP" dirty="0"/>
              <a:t>As of 2017, HTTP pipelining is </a:t>
            </a:r>
            <a:r>
              <a:rPr lang="en-US" altLang="ja-JP" b="1" dirty="0"/>
              <a:t>not</a:t>
            </a:r>
            <a:r>
              <a:rPr lang="en-US" altLang="ja-JP" dirty="0"/>
              <a:t> enabled by default in modern browsers, due to several issues including buggy </a:t>
            </a:r>
            <a:r>
              <a:rPr lang="en-US" altLang="ja-JP" u="sng" dirty="0"/>
              <a:t>proxy servers </a:t>
            </a:r>
            <a:r>
              <a:rPr lang="en-US" altLang="ja-JP" dirty="0"/>
              <a:t>and HOL blocking.</a:t>
            </a:r>
          </a:p>
          <a:p>
            <a:pPr marL="285750" indent="-285750">
              <a:buFont typeface="Arial" panose="020B0604020202020204" pitchFamily="34" charset="0"/>
              <a:buChar char="•"/>
            </a:pPr>
            <a:r>
              <a:rPr lang="zh-CN" altLang="en-US" dirty="0"/>
              <a:t>这个概念实在</a:t>
            </a:r>
            <a:r>
              <a:rPr lang="en-US" altLang="zh-CN" dirty="0"/>
              <a:t>HTTP/2</a:t>
            </a:r>
            <a:r>
              <a:rPr lang="zh-CN" altLang="en-US" dirty="0"/>
              <a:t>中被提出的，主导者是一个叫</a:t>
            </a:r>
            <a:r>
              <a:rPr lang="en-US" altLang="zh-CN" dirty="0"/>
              <a:t>Google SPDY</a:t>
            </a:r>
            <a:r>
              <a:rPr lang="zh-CN" altLang="en-US" dirty="0"/>
              <a:t>的组织；提出的主要原因是因为</a:t>
            </a:r>
            <a:r>
              <a:rPr lang="en-US" altLang="zh-CN" dirty="0"/>
              <a:t>HTTP/1.1</a:t>
            </a:r>
            <a:r>
              <a:rPr lang="zh-CN" altLang="en-US" dirty="0"/>
              <a:t>中，一个</a:t>
            </a:r>
            <a:r>
              <a:rPr lang="en-US" altLang="zh-CN" dirty="0"/>
              <a:t>socket</a:t>
            </a:r>
            <a:r>
              <a:rPr lang="zh-CN" altLang="en-US" dirty="0"/>
              <a:t>送了</a:t>
            </a:r>
            <a:r>
              <a:rPr lang="en-US" altLang="zh-CN" dirty="0"/>
              <a:t>request</a:t>
            </a:r>
            <a:r>
              <a:rPr lang="zh-CN" altLang="en-US" dirty="0"/>
              <a:t>，则在收到</a:t>
            </a:r>
            <a:r>
              <a:rPr lang="en-US" altLang="zh-CN" dirty="0"/>
              <a:t>response</a:t>
            </a:r>
            <a:r>
              <a:rPr lang="zh-CN" altLang="en-US" dirty="0"/>
              <a:t>之前不能再送</a:t>
            </a:r>
            <a:r>
              <a:rPr lang="en-US" altLang="zh-CN" dirty="0"/>
              <a:t>request</a:t>
            </a:r>
            <a:r>
              <a:rPr lang="zh-CN" altLang="en-US" dirty="0"/>
              <a:t>，从而导致速度慢，</a:t>
            </a:r>
            <a:r>
              <a:rPr lang="en-US" altLang="zh-CN" dirty="0"/>
              <a:t>HTTP/2</a:t>
            </a:r>
            <a:r>
              <a:rPr lang="zh-CN" altLang="en-US" dirty="0"/>
              <a:t>想解决这个问题</a:t>
            </a:r>
            <a:endParaRPr lang="ja-JP" altLang="en-US" dirty="0"/>
          </a:p>
        </p:txBody>
      </p:sp>
      <p:pic>
        <p:nvPicPr>
          <p:cNvPr id="14338" name="Picture 2" descr="https://upload.wikimedia.org/wikipedia/commons/thumb/1/19/HTTP_pipelining2.svg/300px-HTTP_pipelining2.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05464" y="-252536"/>
            <a:ext cx="4320480" cy="3009934"/>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3203848"/>
            <a:ext cx="6858000" cy="2308324"/>
          </a:xfrm>
          <a:prstGeom prst="rect">
            <a:avLst/>
          </a:prstGeom>
          <a:noFill/>
        </p:spPr>
        <p:txBody>
          <a:bodyPr wrap="square" rtlCol="0">
            <a:spAutoFit/>
          </a:bodyPr>
          <a:lstStyle/>
          <a:p>
            <a:r>
              <a:rPr kumimoji="1" lang="en-US" altLang="zh-CN" dirty="0"/>
              <a:t>HTTP response status code:</a:t>
            </a:r>
          </a:p>
          <a:p>
            <a:pPr marL="285750" indent="-285750">
              <a:buFont typeface="Arial" panose="020B0604020202020204" pitchFamily="34" charset="0"/>
              <a:buChar char="•"/>
            </a:pPr>
            <a:r>
              <a:rPr lang="en-US" altLang="ja-JP" dirty="0"/>
              <a:t>100</a:t>
            </a:r>
            <a:r>
              <a:rPr lang="zh-CN" altLang="en-US" dirty="0"/>
              <a:t>开头的</a:t>
            </a:r>
            <a:r>
              <a:rPr lang="en-US" altLang="ja-JP" dirty="0"/>
              <a:t>: information responses ?</a:t>
            </a:r>
          </a:p>
          <a:p>
            <a:pPr marL="285750" indent="-285750">
              <a:buFont typeface="Arial" panose="020B0604020202020204" pitchFamily="34" charset="0"/>
              <a:buChar char="•"/>
            </a:pPr>
            <a:r>
              <a:rPr kumimoji="1" lang="en-US" altLang="ja-JP" dirty="0"/>
              <a:t>200</a:t>
            </a:r>
            <a:r>
              <a:rPr kumimoji="1" lang="zh-CN" altLang="en-US" dirty="0"/>
              <a:t>开头的</a:t>
            </a:r>
            <a:r>
              <a:rPr kumimoji="1" lang="en-US" altLang="ja-JP" dirty="0"/>
              <a:t>: successful responses</a:t>
            </a:r>
          </a:p>
          <a:p>
            <a:pPr marL="285750" indent="-285750">
              <a:buFont typeface="Arial" panose="020B0604020202020204" pitchFamily="34" charset="0"/>
              <a:buChar char="•"/>
            </a:pPr>
            <a:r>
              <a:rPr lang="en-US" altLang="zh-CN" dirty="0"/>
              <a:t>300</a:t>
            </a:r>
            <a:r>
              <a:rPr lang="zh-CN" altLang="en-US" dirty="0"/>
              <a:t>开头的</a:t>
            </a:r>
            <a:r>
              <a:rPr lang="en-US" altLang="zh-CN" dirty="0"/>
              <a:t>: redirection messages</a:t>
            </a:r>
          </a:p>
          <a:p>
            <a:pPr marL="285750" indent="-285750">
              <a:buFont typeface="Arial" panose="020B0604020202020204" pitchFamily="34" charset="0"/>
              <a:buChar char="•"/>
            </a:pPr>
            <a:r>
              <a:rPr kumimoji="1" lang="en-US" altLang="ja-JP" dirty="0"/>
              <a:t>400</a:t>
            </a:r>
            <a:r>
              <a:rPr kumimoji="1" lang="zh-CN" altLang="en-US" dirty="0"/>
              <a:t>开头的</a:t>
            </a:r>
            <a:r>
              <a:rPr kumimoji="1" lang="en-US" altLang="zh-CN" dirty="0"/>
              <a:t>: </a:t>
            </a:r>
            <a:r>
              <a:rPr kumimoji="1" lang="en-US" altLang="zh-CN" b="1" dirty="0"/>
              <a:t>client error responses</a:t>
            </a:r>
            <a:r>
              <a:rPr kumimoji="1" lang="en-US" altLang="zh-CN" dirty="0"/>
              <a:t>, e.g., 401 unauthorized, 403 forbidden</a:t>
            </a:r>
          </a:p>
          <a:p>
            <a:pPr marL="285750" indent="-285750">
              <a:buFont typeface="Arial" panose="020B0604020202020204" pitchFamily="34" charset="0"/>
              <a:buChar char="•"/>
            </a:pPr>
            <a:r>
              <a:rPr lang="en-US" altLang="ja-JP" dirty="0"/>
              <a:t>500</a:t>
            </a:r>
            <a:r>
              <a:rPr lang="zh-CN" altLang="en-US" dirty="0"/>
              <a:t>开头的</a:t>
            </a:r>
            <a:r>
              <a:rPr lang="en-US" altLang="zh-CN" dirty="0"/>
              <a:t>: server error responses, e.g., 500 internal server error, 502 bad gateway, 511 client need to authenticate first</a:t>
            </a:r>
            <a:endParaRPr kumimoji="1" lang="ja-JP" altLang="en-US" dirty="0"/>
          </a:p>
        </p:txBody>
      </p:sp>
    </p:spTree>
    <p:extLst>
      <p:ext uri="{BB962C8B-B14F-4D97-AF65-F5344CB8AC3E}">
        <p14:creationId xmlns:p14="http://schemas.microsoft.com/office/powerpoint/2010/main" val="22027837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TextBox 6">
            <a:extLst>
              <a:ext uri="{FF2B5EF4-FFF2-40B4-BE49-F238E27FC236}">
                <a16:creationId xmlns:a16="http://schemas.microsoft.com/office/drawing/2014/main" xmlns=""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xmlns=""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xmlns=""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xmlns=""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xmlns=""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
        <p:nvSpPr>
          <p:cNvPr id="24" name="テキスト ボックス 23"/>
          <p:cNvSpPr txBox="1"/>
          <p:nvPr/>
        </p:nvSpPr>
        <p:spPr>
          <a:xfrm>
            <a:off x="0" y="5580112"/>
            <a:ext cx="6858000" cy="1754326"/>
          </a:xfrm>
          <a:prstGeom prst="rect">
            <a:avLst/>
          </a:prstGeom>
          <a:noFill/>
        </p:spPr>
        <p:txBody>
          <a:bodyPr wrap="square" rtlCol="0">
            <a:spAutoFit/>
          </a:bodyPr>
          <a:lstStyle/>
          <a:p>
            <a:r>
              <a:rPr kumimoji="1" lang="en-US" altLang="ja-JP" dirty="0"/>
              <a:t>Cookie</a:t>
            </a:r>
            <a:r>
              <a:rPr kumimoji="1" lang="zh-CN" altLang="en-US" dirty="0"/>
              <a:t>的</a:t>
            </a:r>
            <a:r>
              <a:rPr kumimoji="1" lang="en-US" altLang="zh-CN" dirty="0"/>
              <a:t>pros</a:t>
            </a:r>
            <a:r>
              <a:rPr kumimoji="1" lang="zh-CN" altLang="en-US" dirty="0"/>
              <a:t>很明显，</a:t>
            </a:r>
            <a:endParaRPr kumimoji="1" lang="en-US" altLang="zh-CN" dirty="0"/>
          </a:p>
          <a:p>
            <a:r>
              <a:rPr lang="zh-CN" altLang="en-US" dirty="0"/>
              <a:t>关于</a:t>
            </a:r>
            <a:r>
              <a:rPr lang="en-US" altLang="zh-CN" dirty="0"/>
              <a:t>cookie</a:t>
            </a:r>
            <a:r>
              <a:rPr lang="zh-CN" altLang="en-US" dirty="0"/>
              <a:t>的</a:t>
            </a:r>
            <a:r>
              <a:rPr lang="en-US" altLang="zh-CN" dirty="0"/>
              <a:t>cons</a:t>
            </a:r>
            <a:r>
              <a:rPr lang="zh-CN" altLang="en-US" dirty="0"/>
              <a:t>，主要是</a:t>
            </a:r>
            <a:r>
              <a:rPr lang="en-US" altLang="zh-CN" dirty="0"/>
              <a:t>security</a:t>
            </a:r>
            <a:r>
              <a:rPr lang="zh-CN" altLang="en-US" dirty="0"/>
              <a:t>方面的，</a:t>
            </a:r>
            <a:endParaRPr lang="en-US" altLang="zh-CN" dirty="0"/>
          </a:p>
          <a:p>
            <a:pPr marL="285750" indent="-285750">
              <a:buFont typeface="Arial" panose="020B0604020202020204" pitchFamily="34" charset="0"/>
              <a:buChar char="•"/>
            </a:pPr>
            <a:r>
              <a:rPr lang="en-US" altLang="ja-JP" dirty="0"/>
              <a:t>The cookies are not secure as they are stored </a:t>
            </a:r>
            <a:r>
              <a:rPr lang="en-US" altLang="ja-JP" b="1" dirty="0"/>
              <a:t>in a clear text </a:t>
            </a:r>
            <a:r>
              <a:rPr lang="en-US" altLang="ja-JP" dirty="0"/>
              <a:t>&amp; no sensitive information should be stored in cookies  , They may pose to a possible security risk because </a:t>
            </a:r>
            <a:r>
              <a:rPr lang="en-US" altLang="ja-JP" b="1" dirty="0"/>
              <a:t>anyone can open &amp; tamper with the cookies .</a:t>
            </a:r>
            <a:endParaRPr kumimoji="1" lang="ja-JP" altLang="en-US" b="1"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6" descr="HTTP and HTTPS laye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16806" y="-1165665"/>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881172" y="-1165665"/>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pic>
        <p:nvPicPr>
          <p:cNvPr id="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2885" y="1498631"/>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7669805" y="-121606"/>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6" name="右中かっこ 5"/>
          <p:cNvSpPr/>
          <p:nvPr/>
        </p:nvSpPr>
        <p:spPr>
          <a:xfrm>
            <a:off x="6392092" y="2794775"/>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7" name="テキスト ボックス 6"/>
          <p:cNvSpPr txBox="1"/>
          <p:nvPr/>
        </p:nvSpPr>
        <p:spPr>
          <a:xfrm>
            <a:off x="6816330" y="3370839"/>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8" name="右中かっこ 7"/>
          <p:cNvSpPr/>
          <p:nvPr/>
        </p:nvSpPr>
        <p:spPr>
          <a:xfrm flipH="1">
            <a:off x="-3139" y="4632356"/>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9" name="テキスト ボックス 8"/>
          <p:cNvSpPr txBox="1"/>
          <p:nvPr/>
        </p:nvSpPr>
        <p:spPr>
          <a:xfrm>
            <a:off x="-2570418" y="5082014"/>
            <a:ext cx="2567279" cy="954107"/>
          </a:xfrm>
          <a:prstGeom prst="rect">
            <a:avLst/>
          </a:prstGeom>
          <a:noFill/>
        </p:spPr>
        <p:txBody>
          <a:bodyPr wrap="square" rtlCol="0">
            <a:spAutoFit/>
          </a:bodyPr>
          <a:lstStyle/>
          <a:p>
            <a:r>
              <a:rPr kumimoji="1" lang="zh-CN" altLang="en-US" sz="1400" dirty="0"/>
              <a:t>这几个合成一个</a:t>
            </a:r>
            <a:r>
              <a:rPr kumimoji="1" lang="en-US" altLang="zh-CN" sz="1400" dirty="0"/>
              <a:t>Packet</a:t>
            </a:r>
          </a:p>
          <a:p>
            <a:r>
              <a:rPr lang="zh-CN" altLang="en-US" sz="1400" dirty="0"/>
              <a:t>同时是对</a:t>
            </a:r>
            <a:r>
              <a:rPr lang="en-US" altLang="zh-CN" sz="1400" dirty="0" err="1"/>
              <a:t>ServerHello</a:t>
            </a:r>
            <a:r>
              <a:rPr lang="zh-CN" altLang="en-US" sz="1400" dirty="0"/>
              <a:t>的</a:t>
            </a:r>
            <a:r>
              <a:rPr lang="en-US" altLang="zh-CN" sz="1400" dirty="0"/>
              <a:t>ACK</a:t>
            </a:r>
          </a:p>
          <a:p>
            <a:r>
              <a:rPr lang="en-US" altLang="ja-JP" sz="1400" dirty="0"/>
              <a:t>(</a:t>
            </a:r>
            <a:r>
              <a:rPr lang="en-US" altLang="ja-JP" sz="1400" dirty="0" err="1"/>
              <a:t>clientCertificate</a:t>
            </a:r>
            <a:r>
              <a:rPr lang="zh-CN" altLang="en-US" sz="1400" dirty="0"/>
              <a:t>是</a:t>
            </a:r>
            <a:r>
              <a:rPr lang="en-US" altLang="zh-CN" sz="1400" dirty="0"/>
              <a:t>optional</a:t>
            </a:r>
            <a:r>
              <a:rPr lang="zh-CN" altLang="en-US" sz="1400" dirty="0"/>
              <a:t>的，可以没有</a:t>
            </a:r>
            <a:r>
              <a:rPr lang="en-US" altLang="ja-JP" sz="1400" dirty="0"/>
              <a:t>)</a:t>
            </a:r>
            <a:endParaRPr kumimoji="1" lang="ja-JP" altLang="en-US" sz="1400" dirty="0"/>
          </a:p>
        </p:txBody>
      </p:sp>
      <p:sp>
        <p:nvSpPr>
          <p:cNvPr id="10" name="テキスト ボックス 9"/>
          <p:cNvSpPr txBox="1"/>
          <p:nvPr/>
        </p:nvSpPr>
        <p:spPr>
          <a:xfrm>
            <a:off x="4101317" y="3114165"/>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1" name="正方形/長方形 10"/>
          <p:cNvSpPr/>
          <p:nvPr/>
        </p:nvSpPr>
        <p:spPr>
          <a:xfrm>
            <a:off x="4023063" y="3483497"/>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2" name="正方形/長方形 11"/>
          <p:cNvSpPr/>
          <p:nvPr/>
        </p:nvSpPr>
        <p:spPr>
          <a:xfrm>
            <a:off x="714988" y="5227218"/>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13" name="正方形/長方形 12"/>
          <p:cNvSpPr/>
          <p:nvPr/>
        </p:nvSpPr>
        <p:spPr>
          <a:xfrm>
            <a:off x="5744883" y="5738477"/>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4" name="正方形/長方形 13"/>
          <p:cNvSpPr/>
          <p:nvPr/>
        </p:nvSpPr>
        <p:spPr>
          <a:xfrm>
            <a:off x="1259940" y="2362727"/>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正方形/長方形 14"/>
          <p:cNvSpPr/>
          <p:nvPr/>
        </p:nvSpPr>
        <p:spPr>
          <a:xfrm>
            <a:off x="-3196871" y="1729171"/>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6" name="正方形/長方形 15"/>
          <p:cNvSpPr/>
          <p:nvPr/>
        </p:nvSpPr>
        <p:spPr>
          <a:xfrm>
            <a:off x="-3099482" y="6432556"/>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17" name="テキスト ボックス 16"/>
          <p:cNvSpPr txBox="1"/>
          <p:nvPr/>
        </p:nvSpPr>
        <p:spPr>
          <a:xfrm>
            <a:off x="1869070" y="8267383"/>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3203087898"/>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dirty="0"/>
              <a:t>FIN</a:t>
            </a:r>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pic>
        <p:nvPicPr>
          <p:cNvPr id="13314" name="Picture 2" descr="TCP Header with SYN and&#10;FIN Flags S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399" y="4716016"/>
            <a:ext cx="5572125" cy="2781300"/>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3923928"/>
            <a:ext cx="5887446" cy="646331"/>
          </a:xfrm>
          <a:prstGeom prst="rect">
            <a:avLst/>
          </a:prstGeom>
          <a:noFill/>
        </p:spPr>
        <p:txBody>
          <a:bodyPr wrap="none" rtlCol="0">
            <a:spAutoFit/>
          </a:bodyPr>
          <a:lstStyle/>
          <a:p>
            <a:r>
              <a:rPr lang="zh-CN" altLang="en-US" dirty="0"/>
              <a:t>下面是</a:t>
            </a:r>
            <a:r>
              <a:rPr lang="en-US" altLang="zh-CN" dirty="0"/>
              <a:t>TCP header</a:t>
            </a:r>
            <a:r>
              <a:rPr lang="zh-CN" altLang="en-US" dirty="0"/>
              <a:t>的</a:t>
            </a:r>
            <a:r>
              <a:rPr lang="en-US" altLang="zh-CN" dirty="0"/>
              <a:t>format</a:t>
            </a:r>
            <a:r>
              <a:rPr lang="zh-CN" altLang="en-US" dirty="0"/>
              <a:t>，其中有</a:t>
            </a:r>
            <a:r>
              <a:rPr lang="en-US" altLang="zh-CN" dirty="0"/>
              <a:t>sequence number</a:t>
            </a:r>
            <a:r>
              <a:rPr lang="zh-CN" altLang="en-US" dirty="0"/>
              <a:t>；</a:t>
            </a:r>
            <a:endParaRPr lang="en-US" altLang="zh-CN" dirty="0"/>
          </a:p>
          <a:p>
            <a:r>
              <a:rPr kumimoji="1" lang="zh-CN" altLang="en-US" dirty="0"/>
              <a:t>并且</a:t>
            </a:r>
            <a:r>
              <a:rPr kumimoji="1" lang="en-US" altLang="zh-CN" dirty="0"/>
              <a:t>ACK</a:t>
            </a:r>
            <a:r>
              <a:rPr kumimoji="1" lang="zh-CN" altLang="en-US" dirty="0"/>
              <a:t>，</a:t>
            </a:r>
            <a:r>
              <a:rPr kumimoji="1" lang="en-US" altLang="zh-CN" dirty="0"/>
              <a:t>SYN</a:t>
            </a:r>
            <a:r>
              <a:rPr kumimoji="1" lang="zh-CN" altLang="en-US" dirty="0"/>
              <a:t>，</a:t>
            </a:r>
            <a:r>
              <a:rPr lang="en-US" altLang="zh-CN" dirty="0"/>
              <a:t>FIN</a:t>
            </a:r>
            <a:r>
              <a:rPr lang="zh-CN" altLang="en-US" dirty="0"/>
              <a:t>是通过</a:t>
            </a:r>
            <a:r>
              <a:rPr lang="en-US" altLang="zh-CN" dirty="0"/>
              <a:t>1 bit</a:t>
            </a:r>
            <a:r>
              <a:rPr lang="zh-CN" altLang="en-US" dirty="0"/>
              <a:t>的</a:t>
            </a:r>
            <a:r>
              <a:rPr lang="en-US" altLang="zh-CN" dirty="0"/>
              <a:t>flag</a:t>
            </a:r>
            <a:r>
              <a:rPr lang="zh-CN" altLang="en-US" dirty="0"/>
              <a:t>来实现的 </a:t>
            </a:r>
            <a:r>
              <a:rPr lang="en-US" altLang="zh-CN" dirty="0"/>
              <a:t>(</a:t>
            </a:r>
            <a:r>
              <a:rPr lang="zh-CN" altLang="en-US" b="1" dirty="0">
                <a:solidFill>
                  <a:srgbClr val="FF0000"/>
                </a:solidFill>
              </a:rPr>
              <a:t>共</a:t>
            </a:r>
            <a:r>
              <a:rPr lang="en-US" altLang="zh-CN" b="1" dirty="0">
                <a:solidFill>
                  <a:srgbClr val="FF0000"/>
                </a:solidFill>
              </a:rPr>
              <a:t>6</a:t>
            </a:r>
            <a:r>
              <a:rPr lang="zh-CN" altLang="en-US" b="1" dirty="0">
                <a:solidFill>
                  <a:srgbClr val="FF0000"/>
                </a:solidFill>
              </a:rPr>
              <a:t>个</a:t>
            </a:r>
            <a:r>
              <a:rPr lang="en-US" altLang="zh-CN" b="1" dirty="0">
                <a:solidFill>
                  <a:srgbClr val="FF0000"/>
                </a:solidFill>
              </a:rPr>
              <a:t>flag</a:t>
            </a:r>
            <a:r>
              <a:rPr lang="en-US" altLang="zh-CN" dirty="0"/>
              <a:t>)</a:t>
            </a:r>
            <a:endParaRPr kumimoji="1" lang="en-US" altLang="zh-CN" dirty="0"/>
          </a:p>
        </p:txBody>
      </p:sp>
    </p:spTree>
    <p:extLst>
      <p:ext uri="{BB962C8B-B14F-4D97-AF65-F5344CB8AC3E}">
        <p14:creationId xmlns:p14="http://schemas.microsoft.com/office/powerpoint/2010/main" val="41774595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22533</TotalTime>
  <Words>30501</Words>
  <Application>Microsoft Office PowerPoint</Application>
  <PresentationFormat>画面に合わせる (4:3)</PresentationFormat>
  <Paragraphs>3246</Paragraphs>
  <Slides>158</Slides>
  <Notes>10</Notes>
  <HiddenSlides>0</HiddenSlides>
  <MMClips>0</MMClips>
  <ScaleCrop>false</ScaleCrop>
  <HeadingPairs>
    <vt:vector size="6" baseType="variant">
      <vt:variant>
        <vt:lpstr>テーマ</vt:lpstr>
      </vt:variant>
      <vt:variant>
        <vt:i4>1</vt:i4>
      </vt:variant>
      <vt:variant>
        <vt:lpstr>埋め込まれた OLE サーバー</vt:lpstr>
      </vt:variant>
      <vt:variant>
        <vt:i4>4</vt:i4>
      </vt:variant>
      <vt:variant>
        <vt:lpstr>スライド タイトル</vt:lpstr>
      </vt:variant>
      <vt:variant>
        <vt:i4>158</vt:i4>
      </vt:variant>
    </vt:vector>
  </HeadingPairs>
  <TitlesOfParts>
    <vt:vector size="163" baseType="lpstr">
      <vt:lpstr>Office テーマ</vt:lpstr>
      <vt:lpstr>スライド</vt:lpstr>
      <vt:lpstr>Visio.Drawing.15</vt:lpstr>
      <vt:lpstr>Acrobat Document</vt:lpstr>
      <vt:lpstr>ワークシート</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全社標準PC</cp:lastModifiedBy>
  <cp:revision>2742</cp:revision>
  <dcterms:created xsi:type="dcterms:W3CDTF">2016-01-14T23:49:10Z</dcterms:created>
  <dcterms:modified xsi:type="dcterms:W3CDTF">2018-06-19T01:11:50Z</dcterms:modified>
</cp:coreProperties>
</file>